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8" r:id="rId2"/>
    <p:sldId id="391" r:id="rId3"/>
    <p:sldId id="337" r:id="rId4"/>
    <p:sldId id="271" r:id="rId5"/>
    <p:sldId id="394" r:id="rId6"/>
    <p:sldId id="262" r:id="rId7"/>
    <p:sldId id="393" r:id="rId8"/>
    <p:sldId id="399" r:id="rId9"/>
    <p:sldId id="388" r:id="rId10"/>
    <p:sldId id="291" r:id="rId11"/>
    <p:sldId id="397" r:id="rId12"/>
    <p:sldId id="257" r:id="rId13"/>
    <p:sldId id="31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06D"/>
    <a:srgbClr val="B5C8CA"/>
    <a:srgbClr val="E6E6E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95" d="100"/>
          <a:sy n="95" d="100"/>
        </p:scale>
        <p:origin x="204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86A6A-9CE7-4D59-876D-C8EEB00EB42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FCC10FD-0092-49D0-B6BD-54FBC755B6E9}">
      <dgm:prSet phldrT="[Text]"/>
      <dgm:spPr>
        <a:solidFill>
          <a:srgbClr val="17406D"/>
        </a:solidFill>
      </dgm:spPr>
      <dgm:t>
        <a:bodyPr/>
        <a:lstStyle/>
        <a:p>
          <a:r>
            <a:rPr lang="en-US" dirty="0"/>
            <a:t>Five Sustainable Practices </a:t>
          </a:r>
        </a:p>
      </dgm:t>
    </dgm:pt>
    <dgm:pt modelId="{288F6DB5-28A7-4888-B522-9C2875CFD7E4}" type="parTrans" cxnId="{92DE6290-06B7-4606-9356-FF9AB704451E}">
      <dgm:prSet/>
      <dgm:spPr/>
      <dgm:t>
        <a:bodyPr/>
        <a:lstStyle/>
        <a:p>
          <a:endParaRPr lang="en-US"/>
        </a:p>
      </dgm:t>
    </dgm:pt>
    <dgm:pt modelId="{90D7CE1E-D8AB-4C6A-8E9A-69B1A6D530C9}" type="sibTrans" cxnId="{92DE6290-06B7-4606-9356-FF9AB704451E}">
      <dgm:prSet/>
      <dgm:spPr>
        <a:ln>
          <a:solidFill>
            <a:schemeClr val="bg1">
              <a:lumMod val="65000"/>
            </a:schemeClr>
          </a:solidFill>
        </a:ln>
      </dgm:spPr>
      <dgm:t>
        <a:bodyPr/>
        <a:lstStyle/>
        <a:p>
          <a:endParaRPr lang="en-US"/>
        </a:p>
      </dgm:t>
    </dgm:pt>
    <dgm:pt modelId="{DA6348C3-8AB1-4B3C-A251-BBCF132722B6}">
      <dgm:prSet phldrT="[Text]"/>
      <dgm:spPr>
        <a:solidFill>
          <a:schemeClr val="accent1">
            <a:lumMod val="75000"/>
          </a:schemeClr>
        </a:solidFill>
      </dgm:spPr>
      <dgm:t>
        <a:bodyPr/>
        <a:lstStyle/>
        <a:p>
          <a:r>
            <a:rPr lang="en-US" dirty="0"/>
            <a:t>One Measurable Benefit </a:t>
          </a:r>
        </a:p>
      </dgm:t>
    </dgm:pt>
    <dgm:pt modelId="{FCFC6562-8B24-4A31-9208-C42296344A11}" type="parTrans" cxnId="{FC92139D-33FA-49CF-BF5D-3036132B734C}">
      <dgm:prSet/>
      <dgm:spPr/>
      <dgm:t>
        <a:bodyPr/>
        <a:lstStyle/>
        <a:p>
          <a:endParaRPr lang="en-US"/>
        </a:p>
      </dgm:t>
    </dgm:pt>
    <dgm:pt modelId="{F4DBB5D4-4C52-4E1D-878B-1811E05CE209}" type="sibTrans" cxnId="{FC92139D-33FA-49CF-BF5D-3036132B734C}">
      <dgm:prSet/>
      <dgm:spPr/>
      <dgm:t>
        <a:bodyPr/>
        <a:lstStyle/>
        <a:p>
          <a:endParaRPr lang="en-US"/>
        </a:p>
      </dgm:t>
    </dgm:pt>
    <dgm:pt modelId="{9804A1DE-221D-4321-BC2D-DB2A5FA06728}">
      <dgm:prSet phldrT="[Text]"/>
      <dgm:spPr>
        <a:solidFill>
          <a:schemeClr val="accent1"/>
        </a:solidFill>
      </dgm:spPr>
      <dgm:t>
        <a:bodyPr/>
        <a:lstStyle/>
        <a:p>
          <a:r>
            <a:rPr lang="en-US" dirty="0"/>
            <a:t>Cost Savings from One Practice </a:t>
          </a:r>
        </a:p>
      </dgm:t>
    </dgm:pt>
    <dgm:pt modelId="{0DA97F49-20CA-48B0-BBFB-D3758215BFAD}" type="parTrans" cxnId="{4509C9C6-2D79-4AD7-B1A0-B3797A7E9994}">
      <dgm:prSet/>
      <dgm:spPr/>
      <dgm:t>
        <a:bodyPr/>
        <a:lstStyle/>
        <a:p>
          <a:endParaRPr lang="en-US"/>
        </a:p>
      </dgm:t>
    </dgm:pt>
    <dgm:pt modelId="{9EF2C051-0784-46ED-934D-DB386E823750}" type="sibTrans" cxnId="{4509C9C6-2D79-4AD7-B1A0-B3797A7E9994}">
      <dgm:prSet/>
      <dgm:spPr/>
      <dgm:t>
        <a:bodyPr/>
        <a:lstStyle/>
        <a:p>
          <a:endParaRPr lang="en-US"/>
        </a:p>
      </dgm:t>
    </dgm:pt>
    <dgm:pt modelId="{FA506930-6107-43ED-A4EE-C8A2132BC41C}" type="pres">
      <dgm:prSet presAssocID="{99786A6A-9CE7-4D59-876D-C8EEB00EB422}" presName="Name0" presStyleCnt="0">
        <dgm:presLayoutVars>
          <dgm:chMax val="7"/>
          <dgm:chPref val="7"/>
          <dgm:dir/>
        </dgm:presLayoutVars>
      </dgm:prSet>
      <dgm:spPr/>
    </dgm:pt>
    <dgm:pt modelId="{A0D27629-E695-4ABE-8F4B-BB8965A511AB}" type="pres">
      <dgm:prSet presAssocID="{99786A6A-9CE7-4D59-876D-C8EEB00EB422}" presName="Name1" presStyleCnt="0"/>
      <dgm:spPr/>
    </dgm:pt>
    <dgm:pt modelId="{9EAE0815-1709-44F5-BFE8-BE54630E4D29}" type="pres">
      <dgm:prSet presAssocID="{99786A6A-9CE7-4D59-876D-C8EEB00EB422}" presName="cycle" presStyleCnt="0"/>
      <dgm:spPr/>
    </dgm:pt>
    <dgm:pt modelId="{836F4C41-BC1E-4B2D-85B5-9070CD081A2B}" type="pres">
      <dgm:prSet presAssocID="{99786A6A-9CE7-4D59-876D-C8EEB00EB422}" presName="srcNode" presStyleLbl="node1" presStyleIdx="0" presStyleCnt="3"/>
      <dgm:spPr/>
    </dgm:pt>
    <dgm:pt modelId="{48B1DDB4-C3FF-44A6-8F35-3479C144EAAF}" type="pres">
      <dgm:prSet presAssocID="{99786A6A-9CE7-4D59-876D-C8EEB00EB422}" presName="conn" presStyleLbl="parChTrans1D2" presStyleIdx="0" presStyleCnt="1" custScaleX="105735" custScaleY="96258"/>
      <dgm:spPr/>
    </dgm:pt>
    <dgm:pt modelId="{65027B82-5A80-4D47-9401-D36C3EC97825}" type="pres">
      <dgm:prSet presAssocID="{99786A6A-9CE7-4D59-876D-C8EEB00EB422}" presName="extraNode" presStyleLbl="node1" presStyleIdx="0" presStyleCnt="3"/>
      <dgm:spPr/>
    </dgm:pt>
    <dgm:pt modelId="{E1BDBC71-CF5C-4362-821A-CE147036AE20}" type="pres">
      <dgm:prSet presAssocID="{99786A6A-9CE7-4D59-876D-C8EEB00EB422}" presName="dstNode" presStyleLbl="node1" presStyleIdx="0" presStyleCnt="3"/>
      <dgm:spPr/>
    </dgm:pt>
    <dgm:pt modelId="{B9061E16-C9DD-4632-9CA3-4BE6222FBF6A}" type="pres">
      <dgm:prSet presAssocID="{8FCC10FD-0092-49D0-B6BD-54FBC755B6E9}" presName="text_1" presStyleLbl="node1" presStyleIdx="0" presStyleCnt="3">
        <dgm:presLayoutVars>
          <dgm:bulletEnabled val="1"/>
        </dgm:presLayoutVars>
      </dgm:prSet>
      <dgm:spPr/>
    </dgm:pt>
    <dgm:pt modelId="{0AFFB0C7-37BA-4EE8-9EC9-E94E9B903A39}" type="pres">
      <dgm:prSet presAssocID="{8FCC10FD-0092-49D0-B6BD-54FBC755B6E9}" presName="accent_1" presStyleCnt="0"/>
      <dgm:spPr/>
    </dgm:pt>
    <dgm:pt modelId="{6BDC8CDB-11E9-4E0A-9F15-D2A9675B833B}" type="pres">
      <dgm:prSet presAssocID="{8FCC10FD-0092-49D0-B6BD-54FBC755B6E9}" presName="accentRepeatNode" presStyleLbl="solidFgAcc1" presStyleIdx="0" presStyleCnt="3"/>
      <dgm:spPr>
        <a:ln>
          <a:solidFill>
            <a:srgbClr val="17406D"/>
          </a:solidFill>
        </a:ln>
      </dgm:spPr>
    </dgm:pt>
    <dgm:pt modelId="{D0BD73B1-9E2C-41E8-B188-D9314FC98B63}" type="pres">
      <dgm:prSet presAssocID="{DA6348C3-8AB1-4B3C-A251-BBCF132722B6}" presName="text_2" presStyleLbl="node1" presStyleIdx="1" presStyleCnt="3" custLinFactNeighborX="1828" custLinFactNeighborY="27167">
        <dgm:presLayoutVars>
          <dgm:bulletEnabled val="1"/>
        </dgm:presLayoutVars>
      </dgm:prSet>
      <dgm:spPr/>
    </dgm:pt>
    <dgm:pt modelId="{7CB769D0-5343-43B0-993F-A138E1409558}" type="pres">
      <dgm:prSet presAssocID="{DA6348C3-8AB1-4B3C-A251-BBCF132722B6}" presName="accent_2" presStyleCnt="0"/>
      <dgm:spPr/>
    </dgm:pt>
    <dgm:pt modelId="{20322C39-757D-414E-9C03-8F40A9CBF296}" type="pres">
      <dgm:prSet presAssocID="{DA6348C3-8AB1-4B3C-A251-BBCF132722B6}" presName="accentRepeatNode" presStyleLbl="solidFgAcc1" presStyleIdx="1" presStyleCnt="3" custLinFactNeighborX="7322" custLinFactNeighborY="28953"/>
      <dgm:spPr>
        <a:ln>
          <a:solidFill>
            <a:schemeClr val="accent1">
              <a:lumMod val="75000"/>
            </a:schemeClr>
          </a:solidFill>
        </a:ln>
      </dgm:spPr>
    </dgm:pt>
    <dgm:pt modelId="{CC2494CB-59D2-43E1-91F6-13024BEA2893}" type="pres">
      <dgm:prSet presAssocID="{9804A1DE-221D-4321-BC2D-DB2A5FA06728}" presName="text_3" presStyleLbl="node1" presStyleIdx="2" presStyleCnt="3" custLinFactNeighborX="-1216" custLinFactNeighborY="37286">
        <dgm:presLayoutVars>
          <dgm:bulletEnabled val="1"/>
        </dgm:presLayoutVars>
      </dgm:prSet>
      <dgm:spPr/>
    </dgm:pt>
    <dgm:pt modelId="{0AA12E90-8D1C-4D1C-8182-C30E3A84DB03}" type="pres">
      <dgm:prSet presAssocID="{9804A1DE-221D-4321-BC2D-DB2A5FA06728}" presName="accent_3" presStyleCnt="0"/>
      <dgm:spPr/>
    </dgm:pt>
    <dgm:pt modelId="{5403E401-8B1F-4632-A27F-B205D142DC54}" type="pres">
      <dgm:prSet presAssocID="{9804A1DE-221D-4321-BC2D-DB2A5FA06728}" presName="accentRepeatNode" presStyleLbl="solidFgAcc1" presStyleIdx="2" presStyleCnt="3" custLinFactNeighborX="-5223" custLinFactNeighborY="34096"/>
      <dgm:spPr>
        <a:ln>
          <a:solidFill>
            <a:schemeClr val="accent1"/>
          </a:solidFill>
        </a:ln>
      </dgm:spPr>
    </dgm:pt>
  </dgm:ptLst>
  <dgm:cxnLst>
    <dgm:cxn modelId="{5FFE712C-88DE-4958-BB33-FBE23F4FAF2E}" type="presOf" srcId="{99786A6A-9CE7-4D59-876D-C8EEB00EB422}" destId="{FA506930-6107-43ED-A4EE-C8A2132BC41C}" srcOrd="0" destOrd="0" presId="urn:microsoft.com/office/officeart/2008/layout/VerticalCurvedList"/>
    <dgm:cxn modelId="{EDB96C41-D0E3-4138-8059-CF6DE6CF8D19}" type="presOf" srcId="{8FCC10FD-0092-49D0-B6BD-54FBC755B6E9}" destId="{B9061E16-C9DD-4632-9CA3-4BE6222FBF6A}" srcOrd="0" destOrd="0" presId="urn:microsoft.com/office/officeart/2008/layout/VerticalCurvedList"/>
    <dgm:cxn modelId="{A2AF3F64-AED6-4C0D-8CB0-7F440BB7D1A0}" type="presOf" srcId="{DA6348C3-8AB1-4B3C-A251-BBCF132722B6}" destId="{D0BD73B1-9E2C-41E8-B188-D9314FC98B63}" srcOrd="0" destOrd="0" presId="urn:microsoft.com/office/officeart/2008/layout/VerticalCurvedList"/>
    <dgm:cxn modelId="{D5149D64-CF29-46CB-A8AF-38927B3E9007}" type="presOf" srcId="{90D7CE1E-D8AB-4C6A-8E9A-69B1A6D530C9}" destId="{48B1DDB4-C3FF-44A6-8F35-3479C144EAAF}" srcOrd="0" destOrd="0" presId="urn:microsoft.com/office/officeart/2008/layout/VerticalCurvedList"/>
    <dgm:cxn modelId="{92DE6290-06B7-4606-9356-FF9AB704451E}" srcId="{99786A6A-9CE7-4D59-876D-C8EEB00EB422}" destId="{8FCC10FD-0092-49D0-B6BD-54FBC755B6E9}" srcOrd="0" destOrd="0" parTransId="{288F6DB5-28A7-4888-B522-9C2875CFD7E4}" sibTransId="{90D7CE1E-D8AB-4C6A-8E9A-69B1A6D530C9}"/>
    <dgm:cxn modelId="{FC92139D-33FA-49CF-BF5D-3036132B734C}" srcId="{99786A6A-9CE7-4D59-876D-C8EEB00EB422}" destId="{DA6348C3-8AB1-4B3C-A251-BBCF132722B6}" srcOrd="1" destOrd="0" parTransId="{FCFC6562-8B24-4A31-9208-C42296344A11}" sibTransId="{F4DBB5D4-4C52-4E1D-878B-1811E05CE209}"/>
    <dgm:cxn modelId="{EC96F6AF-CD9D-4B81-A57C-DB31AB05577D}" type="presOf" srcId="{9804A1DE-221D-4321-BC2D-DB2A5FA06728}" destId="{CC2494CB-59D2-43E1-91F6-13024BEA2893}" srcOrd="0" destOrd="0" presId="urn:microsoft.com/office/officeart/2008/layout/VerticalCurvedList"/>
    <dgm:cxn modelId="{4509C9C6-2D79-4AD7-B1A0-B3797A7E9994}" srcId="{99786A6A-9CE7-4D59-876D-C8EEB00EB422}" destId="{9804A1DE-221D-4321-BC2D-DB2A5FA06728}" srcOrd="2" destOrd="0" parTransId="{0DA97F49-20CA-48B0-BBFB-D3758215BFAD}" sibTransId="{9EF2C051-0784-46ED-934D-DB386E823750}"/>
    <dgm:cxn modelId="{53CEF5E4-B85B-473E-80DB-4AF08FF4798D}" type="presParOf" srcId="{FA506930-6107-43ED-A4EE-C8A2132BC41C}" destId="{A0D27629-E695-4ABE-8F4B-BB8965A511AB}" srcOrd="0" destOrd="0" presId="urn:microsoft.com/office/officeart/2008/layout/VerticalCurvedList"/>
    <dgm:cxn modelId="{30B6EBE5-DD63-4977-BCD5-B2D76464736A}" type="presParOf" srcId="{A0D27629-E695-4ABE-8F4B-BB8965A511AB}" destId="{9EAE0815-1709-44F5-BFE8-BE54630E4D29}" srcOrd="0" destOrd="0" presId="urn:microsoft.com/office/officeart/2008/layout/VerticalCurvedList"/>
    <dgm:cxn modelId="{CD0338B1-F8D8-4AA9-9683-3E01955F546C}" type="presParOf" srcId="{9EAE0815-1709-44F5-BFE8-BE54630E4D29}" destId="{836F4C41-BC1E-4B2D-85B5-9070CD081A2B}" srcOrd="0" destOrd="0" presId="urn:microsoft.com/office/officeart/2008/layout/VerticalCurvedList"/>
    <dgm:cxn modelId="{F67EA8BD-211E-4B55-ABC6-A6D34E75F7D5}" type="presParOf" srcId="{9EAE0815-1709-44F5-BFE8-BE54630E4D29}" destId="{48B1DDB4-C3FF-44A6-8F35-3479C144EAAF}" srcOrd="1" destOrd="0" presId="urn:microsoft.com/office/officeart/2008/layout/VerticalCurvedList"/>
    <dgm:cxn modelId="{EC29D62C-D5E8-4FA1-A1D8-0CDD8FAC1F6B}" type="presParOf" srcId="{9EAE0815-1709-44F5-BFE8-BE54630E4D29}" destId="{65027B82-5A80-4D47-9401-D36C3EC97825}" srcOrd="2" destOrd="0" presId="urn:microsoft.com/office/officeart/2008/layout/VerticalCurvedList"/>
    <dgm:cxn modelId="{E6374CEB-A64C-470E-A9DC-2C5FEC8983EB}" type="presParOf" srcId="{9EAE0815-1709-44F5-BFE8-BE54630E4D29}" destId="{E1BDBC71-CF5C-4362-821A-CE147036AE20}" srcOrd="3" destOrd="0" presId="urn:microsoft.com/office/officeart/2008/layout/VerticalCurvedList"/>
    <dgm:cxn modelId="{C73567DE-9CBC-409D-BC24-C2140848378F}" type="presParOf" srcId="{A0D27629-E695-4ABE-8F4B-BB8965A511AB}" destId="{B9061E16-C9DD-4632-9CA3-4BE6222FBF6A}" srcOrd="1" destOrd="0" presId="urn:microsoft.com/office/officeart/2008/layout/VerticalCurvedList"/>
    <dgm:cxn modelId="{6D4250D5-E37C-4DCB-9035-934B259674D2}" type="presParOf" srcId="{A0D27629-E695-4ABE-8F4B-BB8965A511AB}" destId="{0AFFB0C7-37BA-4EE8-9EC9-E94E9B903A39}" srcOrd="2" destOrd="0" presId="urn:microsoft.com/office/officeart/2008/layout/VerticalCurvedList"/>
    <dgm:cxn modelId="{BE7D0775-8321-4EA7-8BB2-C037AEE880C6}" type="presParOf" srcId="{0AFFB0C7-37BA-4EE8-9EC9-E94E9B903A39}" destId="{6BDC8CDB-11E9-4E0A-9F15-D2A9675B833B}" srcOrd="0" destOrd="0" presId="urn:microsoft.com/office/officeart/2008/layout/VerticalCurvedList"/>
    <dgm:cxn modelId="{07A08E6E-E4E0-401F-ABCA-4EFD974F9C32}" type="presParOf" srcId="{A0D27629-E695-4ABE-8F4B-BB8965A511AB}" destId="{D0BD73B1-9E2C-41E8-B188-D9314FC98B63}" srcOrd="3" destOrd="0" presId="urn:microsoft.com/office/officeart/2008/layout/VerticalCurvedList"/>
    <dgm:cxn modelId="{928C2157-D1AD-41DA-AE10-E1AC027EFC9D}" type="presParOf" srcId="{A0D27629-E695-4ABE-8F4B-BB8965A511AB}" destId="{7CB769D0-5343-43B0-993F-A138E1409558}" srcOrd="4" destOrd="0" presId="urn:microsoft.com/office/officeart/2008/layout/VerticalCurvedList"/>
    <dgm:cxn modelId="{6424E949-6447-460B-93F2-CD7CF4B65D20}" type="presParOf" srcId="{7CB769D0-5343-43B0-993F-A138E1409558}" destId="{20322C39-757D-414E-9C03-8F40A9CBF296}" srcOrd="0" destOrd="0" presId="urn:microsoft.com/office/officeart/2008/layout/VerticalCurvedList"/>
    <dgm:cxn modelId="{7BBD85B6-235E-487C-A31D-0142095E2386}" type="presParOf" srcId="{A0D27629-E695-4ABE-8F4B-BB8965A511AB}" destId="{CC2494CB-59D2-43E1-91F6-13024BEA2893}" srcOrd="5" destOrd="0" presId="urn:microsoft.com/office/officeart/2008/layout/VerticalCurvedList"/>
    <dgm:cxn modelId="{B4317317-0A5C-4F04-8119-6506B79CA96B}" type="presParOf" srcId="{A0D27629-E695-4ABE-8F4B-BB8965A511AB}" destId="{0AA12E90-8D1C-4D1C-8182-C30E3A84DB03}" srcOrd="6" destOrd="0" presId="urn:microsoft.com/office/officeart/2008/layout/VerticalCurvedList"/>
    <dgm:cxn modelId="{36BC9112-0181-405A-9467-90F74DB53484}" type="presParOf" srcId="{0AA12E90-8D1C-4D1C-8182-C30E3A84DB03}" destId="{5403E401-8B1F-4632-A27F-B205D142DC5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1DDB4-C3FF-44A6-8F35-3479C144EAAF}">
      <dsp:nvSpPr>
        <dsp:cNvPr id="0" name=""/>
        <dsp:cNvSpPr/>
      </dsp:nvSpPr>
      <dsp:spPr>
        <a:xfrm>
          <a:off x="-3187589" y="-405731"/>
          <a:ext cx="3887314" cy="3538895"/>
        </a:xfrm>
        <a:prstGeom prst="blockArc">
          <a:avLst>
            <a:gd name="adj1" fmla="val 18900000"/>
            <a:gd name="adj2" fmla="val 2700000"/>
            <a:gd name="adj3" fmla="val 588"/>
          </a:avLst>
        </a:prstGeom>
        <a:noFill/>
        <a:ln w="12700" cap="flat" cmpd="sng" algn="ctr">
          <a:solidFill>
            <a:schemeClr val="bg1">
              <a:lumMod val="65000"/>
            </a:schemeClr>
          </a:solidFill>
          <a:prstDash val="solid"/>
          <a:miter lim="800000"/>
        </a:ln>
        <a:effectLst/>
      </dsp:spPr>
      <dsp:style>
        <a:lnRef idx="2">
          <a:scrgbClr r="0" g="0" b="0"/>
        </a:lnRef>
        <a:fillRef idx="0">
          <a:scrgbClr r="0" g="0" b="0"/>
        </a:fillRef>
        <a:effectRef idx="0">
          <a:scrgbClr r="0" g="0" b="0"/>
        </a:effectRef>
        <a:fontRef idx="minor"/>
      </dsp:style>
    </dsp:sp>
    <dsp:sp modelId="{B9061E16-C9DD-4632-9CA3-4BE6222FBF6A}">
      <dsp:nvSpPr>
        <dsp:cNvPr id="0" name=""/>
        <dsp:cNvSpPr/>
      </dsp:nvSpPr>
      <dsp:spPr>
        <a:xfrm>
          <a:off x="382129" y="272743"/>
          <a:ext cx="2929744" cy="545486"/>
        </a:xfrm>
        <a:prstGeom prst="rect">
          <a:avLst/>
        </a:prstGeom>
        <a:solidFill>
          <a:srgbClr val="17406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8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Five Sustainable Practices </a:t>
          </a:r>
        </a:p>
      </dsp:txBody>
      <dsp:txXfrm>
        <a:off x="382129" y="272743"/>
        <a:ext cx="2929744" cy="545486"/>
      </dsp:txXfrm>
    </dsp:sp>
    <dsp:sp modelId="{6BDC8CDB-11E9-4E0A-9F15-D2A9675B833B}">
      <dsp:nvSpPr>
        <dsp:cNvPr id="0" name=""/>
        <dsp:cNvSpPr/>
      </dsp:nvSpPr>
      <dsp:spPr>
        <a:xfrm>
          <a:off x="41200" y="204557"/>
          <a:ext cx="681858" cy="681858"/>
        </a:xfrm>
        <a:prstGeom prst="ellipse">
          <a:avLst/>
        </a:prstGeom>
        <a:solidFill>
          <a:schemeClr val="lt1">
            <a:hueOff val="0"/>
            <a:satOff val="0"/>
            <a:lumOff val="0"/>
            <a:alphaOff val="0"/>
          </a:schemeClr>
        </a:solidFill>
        <a:ln w="12700" cap="flat" cmpd="sng" algn="ctr">
          <a:solidFill>
            <a:srgbClr val="17406D"/>
          </a:solidFill>
          <a:prstDash val="solid"/>
          <a:miter lim="800000"/>
        </a:ln>
        <a:effectLst/>
      </dsp:spPr>
      <dsp:style>
        <a:lnRef idx="2">
          <a:scrgbClr r="0" g="0" b="0"/>
        </a:lnRef>
        <a:fillRef idx="1">
          <a:scrgbClr r="0" g="0" b="0"/>
        </a:fillRef>
        <a:effectRef idx="0">
          <a:scrgbClr r="0" g="0" b="0"/>
        </a:effectRef>
        <a:fontRef idx="minor"/>
      </dsp:style>
    </dsp:sp>
    <dsp:sp modelId="{D0BD73B1-9E2C-41E8-B188-D9314FC98B63}">
      <dsp:nvSpPr>
        <dsp:cNvPr id="0" name=""/>
        <dsp:cNvSpPr/>
      </dsp:nvSpPr>
      <dsp:spPr>
        <a:xfrm>
          <a:off x="614490" y="1239165"/>
          <a:ext cx="2731460" cy="545486"/>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8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One Measurable Benefit </a:t>
          </a:r>
        </a:p>
      </dsp:txBody>
      <dsp:txXfrm>
        <a:off x="614490" y="1239165"/>
        <a:ext cx="2731460" cy="545486"/>
      </dsp:txXfrm>
    </dsp:sp>
    <dsp:sp modelId="{20322C39-757D-414E-9C03-8F40A9CBF296}">
      <dsp:nvSpPr>
        <dsp:cNvPr id="0" name=""/>
        <dsp:cNvSpPr/>
      </dsp:nvSpPr>
      <dsp:spPr>
        <a:xfrm>
          <a:off x="289410" y="1220205"/>
          <a:ext cx="681858" cy="681858"/>
        </a:xfrm>
        <a:prstGeom prst="ellipse">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C2494CB-59D2-43E1-91F6-13024BEA2893}">
      <dsp:nvSpPr>
        <dsp:cNvPr id="0" name=""/>
        <dsp:cNvSpPr/>
      </dsp:nvSpPr>
      <dsp:spPr>
        <a:xfrm>
          <a:off x="346503" y="2112592"/>
          <a:ext cx="2929744" cy="545486"/>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98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Cost Savings from One Practice </a:t>
          </a:r>
        </a:p>
      </dsp:txBody>
      <dsp:txXfrm>
        <a:off x="346503" y="2112592"/>
        <a:ext cx="2929744" cy="545486"/>
      </dsp:txXfrm>
    </dsp:sp>
    <dsp:sp modelId="{5403E401-8B1F-4632-A27F-B205D142DC54}">
      <dsp:nvSpPr>
        <dsp:cNvPr id="0" name=""/>
        <dsp:cNvSpPr/>
      </dsp:nvSpPr>
      <dsp:spPr>
        <a:xfrm>
          <a:off x="5586" y="2045574"/>
          <a:ext cx="681858" cy="681858"/>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8322D-5C89-40D7-9806-4B6E192CE35F}" type="datetimeFigureOut">
              <a:rPr lang="en-US" smtClean="0"/>
              <a:t>9/18/2019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32390-116B-476F-B73D-2DF4F8FCEE7F}" type="slidenum">
              <a:rPr lang="en-US" smtClean="0"/>
              <a:t>‹#›</a:t>
            </a:fld>
            <a:endParaRPr lang="en-US"/>
          </a:p>
        </p:txBody>
      </p:sp>
    </p:spTree>
    <p:extLst>
      <p:ext uri="{BB962C8B-B14F-4D97-AF65-F5344CB8AC3E}">
        <p14:creationId xmlns:p14="http://schemas.microsoft.com/office/powerpoint/2010/main" val="1545681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NJSBDC is a network is committed to guiding established small business owners and aspiring entrepreneurs to create and expand their business enterprises which will, in turn, result in sustainable growth, job creation and statewide economic development and prosperity.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delivering management consulting and training programs to nascent entrepreneurs, start-ups and existing small businesses as well as specialized and more advanced services to high-impact, growth-oriented businesses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Have offices across the state,</a:t>
            </a:r>
            <a:r>
              <a:rPr lang="en-US" sz="1200" b="0" i="0" kern="1200" baseline="0" dirty="0">
                <a:solidFill>
                  <a:schemeClr val="tx1"/>
                </a:solidFill>
                <a:effectLst/>
                <a:latin typeface="+mn-lt"/>
                <a:ea typeface="+mn-ea"/>
                <a:cs typeface="+mn-cs"/>
              </a:rPr>
              <a:t> typically affiliated with universities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28BF7-554F-4405-9854-8B3AD782D4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29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4900C-FD82-4D9F-927E-071F4D8C2D99}" type="slidenum">
              <a:rPr lang="en-US" smtClean="0"/>
              <a:t>13</a:t>
            </a:fld>
            <a:endParaRPr lang="en-US"/>
          </a:p>
        </p:txBody>
      </p:sp>
    </p:spTree>
    <p:extLst>
      <p:ext uri="{BB962C8B-B14F-4D97-AF65-F5344CB8AC3E}">
        <p14:creationId xmlns:p14="http://schemas.microsoft.com/office/powerpoint/2010/main" val="272343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D4DAB-88E8-4395-BC59-DF79A1D43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8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28BF7-554F-4405-9854-8B3AD782D4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5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28BF7-554F-4405-9854-8B3AD782D4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6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include: Green Building, Landscaping, Water, Waste, Energy, Transportation, Purchasing, Emergency Preparedness and Leadership </a:t>
            </a:r>
          </a:p>
          <a:p>
            <a:r>
              <a:rPr lang="en-US" dirty="0"/>
              <a:t>Sector Guides include: Restaurants, Medical Offices, Supermarkets, Breweries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28BF7-554F-4405-9854-8B3AD782D4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9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New Jersey </a:t>
            </a:r>
            <a:r>
              <a:rPr lang="en-US" dirty="0" err="1">
                <a:solidFill>
                  <a:srgbClr val="FF0000"/>
                </a:solidFill>
              </a:rPr>
              <a:t>SmartStart</a:t>
            </a:r>
            <a:r>
              <a:rPr lang="en-US" dirty="0">
                <a:solidFill>
                  <a:srgbClr val="FF0000"/>
                </a:solidFill>
              </a:rPr>
              <a:t> Buildings can provide a range of support — at no cost to you — to yield substantial energy savings, both now and for the future.</a:t>
            </a:r>
          </a:p>
          <a:p>
            <a:r>
              <a:rPr lang="en-US" dirty="0">
                <a:solidFill>
                  <a:srgbClr val="FF0000"/>
                </a:solidFill>
              </a:rPr>
              <a:t>Project Categories</a:t>
            </a:r>
          </a:p>
          <a:p>
            <a:endParaRPr lang="en-US" dirty="0">
              <a:solidFill>
                <a:srgbClr val="FF0000"/>
              </a:solidFill>
            </a:endParaRPr>
          </a:p>
          <a:p>
            <a:r>
              <a:rPr lang="en-US" dirty="0">
                <a:solidFill>
                  <a:srgbClr val="FF0000"/>
                </a:solidFill>
              </a:rPr>
              <a:t>Below are described the types of projects for which New Jersey </a:t>
            </a:r>
            <a:r>
              <a:rPr lang="en-US" dirty="0" err="1">
                <a:solidFill>
                  <a:srgbClr val="FF0000"/>
                </a:solidFill>
              </a:rPr>
              <a:t>SmartStart</a:t>
            </a:r>
            <a:r>
              <a:rPr lang="en-US" dirty="0">
                <a:solidFill>
                  <a:srgbClr val="FF0000"/>
                </a:solidFill>
              </a:rPr>
              <a:t> Buildings can offer support, at the time and pace required by each project event:</a:t>
            </a:r>
          </a:p>
          <a:p>
            <a:endParaRPr lang="en-US" dirty="0">
              <a:solidFill>
                <a:srgbClr val="FF0000"/>
              </a:solidFill>
            </a:endParaRPr>
          </a:p>
          <a:p>
            <a:r>
              <a:rPr lang="en-US" dirty="0">
                <a:solidFill>
                  <a:srgbClr val="FF0000"/>
                </a:solidFill>
              </a:rPr>
              <a:t>New Construction and Additions</a:t>
            </a:r>
          </a:p>
          <a:p>
            <a:endParaRPr lang="en-US" dirty="0">
              <a:solidFill>
                <a:srgbClr val="FF0000"/>
              </a:solidFill>
            </a:endParaRPr>
          </a:p>
          <a:p>
            <a:r>
              <a:rPr lang="en-US" dirty="0">
                <a:solidFill>
                  <a:srgbClr val="FF0000"/>
                </a:solidFill>
              </a:rPr>
              <a:t>Critical decisions affecting long-term energy use include building form and configuration, lighting, HVAC, and other systems. Integrating multiple energy-efficient options into a project design can result in synergistic savings much greater than savings achieved by simple substitution of stand-alone energy-efficiency measures. The easiest, most cost-effective way to achieve this synergistic benefit is to consider and select efficient alternatives during the design phase.</a:t>
            </a:r>
          </a:p>
          <a:p>
            <a:endParaRPr lang="en-US" dirty="0">
              <a:solidFill>
                <a:srgbClr val="FF0000"/>
              </a:solidFill>
            </a:endParaRPr>
          </a:p>
          <a:p>
            <a:r>
              <a:rPr lang="en-US" dirty="0">
                <a:solidFill>
                  <a:srgbClr val="FF0000"/>
                </a:solidFill>
              </a:rPr>
              <a:t>Renovations</a:t>
            </a:r>
          </a:p>
          <a:p>
            <a:endParaRPr lang="en-US" dirty="0">
              <a:solidFill>
                <a:srgbClr val="FF0000"/>
              </a:solidFill>
            </a:endParaRPr>
          </a:p>
          <a:p>
            <a:r>
              <a:rPr lang="en-US" dirty="0">
                <a:solidFill>
                  <a:srgbClr val="FF0000"/>
                </a:solidFill>
              </a:rPr>
              <a:t>Renovation projects typically entail a complete building overhaul, with major modifications to the shell as well as replacement of HVAC and lighting systems. Opportunities for equipment selection and design enhancements are similar to those for new construction projects and, likewise, are most effective when incorporated into the design phase.</a:t>
            </a:r>
          </a:p>
          <a:p>
            <a:endParaRPr lang="en-US" dirty="0">
              <a:solidFill>
                <a:srgbClr val="FF0000"/>
              </a:solidFill>
            </a:endParaRPr>
          </a:p>
          <a:p>
            <a:r>
              <a:rPr lang="en-US" dirty="0">
                <a:solidFill>
                  <a:srgbClr val="FF0000"/>
                </a:solidFill>
              </a:rPr>
              <a:t>Remodeling</a:t>
            </a:r>
          </a:p>
          <a:p>
            <a:endParaRPr lang="en-US" dirty="0">
              <a:solidFill>
                <a:srgbClr val="FF0000"/>
              </a:solidFill>
            </a:endParaRPr>
          </a:p>
          <a:p>
            <a:r>
              <a:rPr lang="en-US" dirty="0">
                <a:solidFill>
                  <a:srgbClr val="FF0000"/>
                </a:solidFill>
              </a:rPr>
              <a:t>Remodeling may be as simple as a change in lighting systems, or as complex as a totally new configuration of internal space with updated mechanical and/or electrical systems. Though not usually as extensive as renovations, remodeling projects may still offer considerable, cost-effective opportunities to improve energy efficiency.</a:t>
            </a:r>
          </a:p>
          <a:p>
            <a:endParaRPr lang="en-US" dirty="0">
              <a:solidFill>
                <a:srgbClr val="FF0000"/>
              </a:solidFill>
            </a:endParaRPr>
          </a:p>
          <a:p>
            <a:r>
              <a:rPr lang="en-US" dirty="0">
                <a:solidFill>
                  <a:srgbClr val="FF0000"/>
                </a:solidFill>
              </a:rPr>
              <a:t>Equipment Replacement</a:t>
            </a:r>
          </a:p>
          <a:p>
            <a:endParaRPr lang="en-US" dirty="0">
              <a:solidFill>
                <a:srgbClr val="FF0000"/>
              </a:solidFill>
            </a:endParaRPr>
          </a:p>
          <a:p>
            <a:r>
              <a:rPr lang="en-US" dirty="0">
                <a:solidFill>
                  <a:srgbClr val="FF0000"/>
                </a:solidFill>
              </a:rPr>
              <a:t>Three types of equipment replacement typically occur outside the scope of other construction events: (1) planned replacements, usually as part of scheduled maintenance; (2) on-demand replacement of failing or failed equipment; and (3) emergency replacement of failed essential equipment. Because equipment replacement decisions tend to be made quickly, New Jersey </a:t>
            </a:r>
            <a:r>
              <a:rPr lang="en-US" dirty="0" err="1">
                <a:solidFill>
                  <a:srgbClr val="FF0000"/>
                </a:solidFill>
              </a:rPr>
              <a:t>SmartStart</a:t>
            </a:r>
            <a:r>
              <a:rPr lang="en-US" dirty="0">
                <a:solidFill>
                  <a:srgbClr val="FF0000"/>
                </a:solidFill>
              </a:rPr>
              <a:t> Buildings is structured to allow very rapid response.</a:t>
            </a:r>
          </a:p>
          <a:p>
            <a:endParaRPr lang="en-US" dirty="0">
              <a:solidFill>
                <a:srgbClr val="FF0000"/>
              </a:solidFill>
            </a:endParaRPr>
          </a:p>
          <a:p>
            <a:r>
              <a:rPr lang="en-US" dirty="0">
                <a:solidFill>
                  <a:srgbClr val="FF0000"/>
                </a:solidFill>
              </a:rPr>
              <a:t>Benchmarking is a free service that assesses the energy performance of your facilities compared to similar buildings. Our program representatives will track and score your actual energy usage based on your industry type and provide a detailed report along with valuable information on implementing energy-efficient technologies, including available financial incentives to lower project costs.</a:t>
            </a:r>
          </a:p>
          <a:p>
            <a:endParaRPr lang="en-US" dirty="0">
              <a:solidFill>
                <a:srgbClr val="FF0000"/>
              </a:solidFill>
            </a:endParaRPr>
          </a:p>
          <a:p>
            <a:r>
              <a:rPr lang="en-US" dirty="0">
                <a:solidFill>
                  <a:srgbClr val="FF0000"/>
                </a:solidFill>
              </a:rPr>
              <a:t>	Created specifically for existing small to medium-sized facilities, Direct Install pays up to 70% of the project cost for replacing lighting, HVAC and other outdated operational equipment with energy efficiency alternatives</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58132390-116B-476F-B73D-2DF4F8FCEE7F}" type="slidenum">
              <a:rPr lang="en-US" smtClean="0"/>
              <a:t>8</a:t>
            </a:fld>
            <a:endParaRPr lang="en-US"/>
          </a:p>
        </p:txBody>
      </p:sp>
    </p:spTree>
    <p:extLst>
      <p:ext uri="{BB962C8B-B14F-4D97-AF65-F5344CB8AC3E}">
        <p14:creationId xmlns:p14="http://schemas.microsoft.com/office/powerpoint/2010/main" val="231912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D4DAB-88E8-4395-BC59-DF79A1D43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0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savings can go a long way toward helping to create jobs and controlling property taxes for residents. Municipal and school officials who want to create a sustainable community should start with engaging local businesses </a:t>
            </a:r>
          </a:p>
        </p:txBody>
      </p:sp>
      <p:sp>
        <p:nvSpPr>
          <p:cNvPr id="4" name="Slide Number Placeholder 3"/>
          <p:cNvSpPr>
            <a:spLocks noGrp="1"/>
          </p:cNvSpPr>
          <p:nvPr>
            <p:ph type="sldNum" sz="quarter" idx="5"/>
          </p:nvPr>
        </p:nvSpPr>
        <p:spPr/>
        <p:txBody>
          <a:bodyPr/>
          <a:lstStyle/>
          <a:p>
            <a:fld id="{58132390-116B-476F-B73D-2DF4F8FCEE7F}" type="slidenum">
              <a:rPr lang="en-US" smtClean="0"/>
              <a:t>10</a:t>
            </a:fld>
            <a:endParaRPr lang="en-US"/>
          </a:p>
        </p:txBody>
      </p:sp>
    </p:spTree>
    <p:extLst>
      <p:ext uri="{BB962C8B-B14F-4D97-AF65-F5344CB8AC3E}">
        <p14:creationId xmlns:p14="http://schemas.microsoft.com/office/powerpoint/2010/main" val="386467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4900C-FD82-4D9F-927E-071F4D8C2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67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6AD2-497E-4049-B9A1-6F41FF1079E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B952054-C08C-4BCE-858E-E8FBBE3419B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ADD862-1040-4697-ABFC-6C5785D6A114}"/>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5" name="Footer Placeholder 4">
            <a:extLst>
              <a:ext uri="{FF2B5EF4-FFF2-40B4-BE49-F238E27FC236}">
                <a16:creationId xmlns:a16="http://schemas.microsoft.com/office/drawing/2014/main" id="{BECC7811-87E6-42B9-B079-CBCC6BAAB8A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6603F2-1E95-4448-A93F-694794B2C728}"/>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183571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1260-4D40-4DB7-94CF-E1766A5FF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0E0355-E7CF-433A-9AD3-71FA95F1FE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92AD2-4DDB-4521-BF2E-7D5781D3C2EE}"/>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5" name="Footer Placeholder 4">
            <a:extLst>
              <a:ext uri="{FF2B5EF4-FFF2-40B4-BE49-F238E27FC236}">
                <a16:creationId xmlns:a16="http://schemas.microsoft.com/office/drawing/2014/main" id="{AE61560A-D49E-4F23-A54C-866CEF9BAC4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98C7F9-1EC3-49B7-AB03-670F24D89AB2}"/>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272692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DDBED-4968-43EF-96D2-C3EAD02F63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F0B2E-9EAE-4DDB-B161-385ACEE3F77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39A22-330C-4562-8FE8-B0BE96195DFF}"/>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5" name="Footer Placeholder 4">
            <a:extLst>
              <a:ext uri="{FF2B5EF4-FFF2-40B4-BE49-F238E27FC236}">
                <a16:creationId xmlns:a16="http://schemas.microsoft.com/office/drawing/2014/main" id="{7C2A44A0-DA20-484C-8C18-018F826B5F6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8748CF-44B3-4863-B3FC-3CD6B9D29C2A}"/>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113391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65036" y="86714"/>
            <a:ext cx="9013929" cy="6684572"/>
          </a:xfr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5130000" cy="2387600"/>
          </a:xfrm>
          <a:solidFill>
            <a:schemeClr val="tx1">
              <a:alpha val="80000"/>
            </a:schemeClr>
          </a:solidFill>
        </p:spPr>
        <p:txBody>
          <a:bodyPr lIns="432000" rIns="432000" bIns="144000" anchor="b"/>
          <a:lstStyle>
            <a:lvl1pPr algn="l">
              <a:defRPr sz="3150" spc="-113">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5130000" cy="936000"/>
          </a:xfrm>
          <a:solidFill>
            <a:schemeClr val="tx1">
              <a:alpha val="90000"/>
            </a:schemeClr>
          </a:solidFill>
        </p:spPr>
        <p:txBody>
          <a:bodyPr lIns="432000" tIns="144000"/>
          <a:lstStyle>
            <a:lvl1pPr marL="0" indent="0" algn="l">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376373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995C-3C4E-42A5-AF93-585470A528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79F92-7E34-4413-9D3B-D7C89A1BC3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3351A-E09B-493F-B2DA-BBFBD457F1BB}"/>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5" name="Footer Placeholder 4">
            <a:extLst>
              <a:ext uri="{FF2B5EF4-FFF2-40B4-BE49-F238E27FC236}">
                <a16:creationId xmlns:a16="http://schemas.microsoft.com/office/drawing/2014/main" id="{5ABEF41D-0DAF-4B5A-81FE-70080E66FDC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8C45E5-1C7B-4ACF-AC77-37578D5FEB9B}"/>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372760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D457-F9D5-4CEF-9D00-B2800CA45BC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50F4773-2051-4E9E-8C6D-751A54E7678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A765E4-01E9-4190-BC6F-B127ABA4D4AC}"/>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5" name="Footer Placeholder 4">
            <a:extLst>
              <a:ext uri="{FF2B5EF4-FFF2-40B4-BE49-F238E27FC236}">
                <a16:creationId xmlns:a16="http://schemas.microsoft.com/office/drawing/2014/main" id="{D2F2B209-98CE-4E2F-A285-28DB7B4A5BF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383DC2-F36E-4C30-9E53-58852C970F38}"/>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365403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9C39-A7E9-4720-8A54-19855EEB17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87646-5808-465A-9A63-5B719C387FE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25F29F-6420-4A6B-98EB-C463F86DF4D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1C9F3-D8B1-4C9B-B192-0BDDB8B9C307}"/>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6" name="Footer Placeholder 5">
            <a:extLst>
              <a:ext uri="{FF2B5EF4-FFF2-40B4-BE49-F238E27FC236}">
                <a16:creationId xmlns:a16="http://schemas.microsoft.com/office/drawing/2014/main" id="{DDE3627D-41B3-4650-B5BC-C755D818087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E528C5C-E84C-465A-AEC2-F04E61481AA1}"/>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107013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B9D7-B1FD-4572-9D3B-65EEBA8A5A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5B61ED-72DC-44C3-8B37-DD52FE7BC97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FDC4F4-EFEE-4B49-8908-290AB332C8A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292818-E781-40BF-871F-C9F5B47FDCA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C13E9B9-1281-4A9A-9DBD-949EF0404BD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17CA2-BD34-4C2B-A089-55BF9D2F8623}"/>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8" name="Footer Placeholder 7">
            <a:extLst>
              <a:ext uri="{FF2B5EF4-FFF2-40B4-BE49-F238E27FC236}">
                <a16:creationId xmlns:a16="http://schemas.microsoft.com/office/drawing/2014/main" id="{3A4721D2-B4B8-4C6C-AB3B-694176C7A0B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A5D218-DA69-4217-9A76-A776D5D6A2D1}"/>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240728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3849-75F9-4393-8A1A-3DC90F41E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6AD92C-8072-4A32-AAB6-A73121B07220}"/>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4" name="Footer Placeholder 3">
            <a:extLst>
              <a:ext uri="{FF2B5EF4-FFF2-40B4-BE49-F238E27FC236}">
                <a16:creationId xmlns:a16="http://schemas.microsoft.com/office/drawing/2014/main" id="{34EDCCF4-7603-4B07-9CFB-38D85645F6B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31DF32A-9641-4646-AADE-1B84AAA23A91}"/>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22893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0A24B-A8A7-4506-BE8A-6AACA5911BE2}"/>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3" name="Footer Placeholder 2">
            <a:extLst>
              <a:ext uri="{FF2B5EF4-FFF2-40B4-BE49-F238E27FC236}">
                <a16:creationId xmlns:a16="http://schemas.microsoft.com/office/drawing/2014/main" id="{8BD326E2-C16E-48BB-A3DA-FC1FB1BDDD0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089B15-8F0A-44BC-9F74-F07B53F02205}"/>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321892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5FAE-C9A9-42E7-A2E5-37D5588521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0E8B05-5328-4E5A-90DA-F60F6AAFE6C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9A6C6-9CBD-4FF7-BC82-689354B9B9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BD2C539-0A64-43C1-B247-B4234E8A8C9D}"/>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6" name="Footer Placeholder 5">
            <a:extLst>
              <a:ext uri="{FF2B5EF4-FFF2-40B4-BE49-F238E27FC236}">
                <a16:creationId xmlns:a16="http://schemas.microsoft.com/office/drawing/2014/main" id="{CF4FF953-BDCB-4051-834F-5A0199ACD82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DAFEBE-4DAF-43F0-B7CC-46A44A0D6015}"/>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21325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2A13-0973-4E4A-90BB-D2C66703B23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9999155-4B55-46CC-AE17-C3A71CA03EF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BDBC630-23C3-48F1-AA7E-1FBFB931CA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FEEA066-4DEE-4759-8024-FFEA588337DE}"/>
              </a:ext>
            </a:extLst>
          </p:cNvPr>
          <p:cNvSpPr>
            <a:spLocks noGrp="1"/>
          </p:cNvSpPr>
          <p:nvPr>
            <p:ph type="dt" sz="half" idx="10"/>
          </p:nvPr>
        </p:nvSpPr>
        <p:spPr>
          <a:xfrm>
            <a:off x="628650" y="6356351"/>
            <a:ext cx="2057400" cy="365125"/>
          </a:xfrm>
          <a:prstGeom prst="rect">
            <a:avLst/>
          </a:prstGeom>
        </p:spPr>
        <p:txBody>
          <a:bodyPr/>
          <a:lstStyle/>
          <a:p>
            <a:fld id="{F360C495-643A-4353-86E2-AD4E4083F4F1}" type="datetimeFigureOut">
              <a:rPr lang="en-US" smtClean="0"/>
              <a:t>9/18/2019</a:t>
            </a:fld>
            <a:endParaRPr lang="en-US"/>
          </a:p>
        </p:txBody>
      </p:sp>
      <p:sp>
        <p:nvSpPr>
          <p:cNvPr id="6" name="Footer Placeholder 5">
            <a:extLst>
              <a:ext uri="{FF2B5EF4-FFF2-40B4-BE49-F238E27FC236}">
                <a16:creationId xmlns:a16="http://schemas.microsoft.com/office/drawing/2014/main" id="{0DA38213-9F89-45BF-8C20-F7435DB2650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0BDC5C-541D-4D2B-817E-357FAD0A7D38}"/>
              </a:ext>
            </a:extLst>
          </p:cNvPr>
          <p:cNvSpPr>
            <a:spLocks noGrp="1"/>
          </p:cNvSpPr>
          <p:nvPr>
            <p:ph type="sldNum" sz="quarter" idx="12"/>
          </p:nvPr>
        </p:nvSpPr>
        <p:spPr>
          <a:xfrm>
            <a:off x="6457950" y="6356351"/>
            <a:ext cx="2057400" cy="365125"/>
          </a:xfrm>
          <a:prstGeom prst="rect">
            <a:avLst/>
          </a:prstGeom>
        </p:spPr>
        <p:txBody>
          <a:bodyPr/>
          <a:lstStyle/>
          <a:p>
            <a:fld id="{065BAFB3-5C73-433C-A51D-F4D6302086BD}" type="slidenum">
              <a:rPr lang="en-US" smtClean="0"/>
              <a:t>‹#›</a:t>
            </a:fld>
            <a:endParaRPr lang="en-US"/>
          </a:p>
        </p:txBody>
      </p:sp>
    </p:spTree>
    <p:extLst>
      <p:ext uri="{BB962C8B-B14F-4D97-AF65-F5344CB8AC3E}">
        <p14:creationId xmlns:p14="http://schemas.microsoft.com/office/powerpoint/2010/main" val="314576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FEB32-806B-428C-960C-81B5ECC16A9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0CDF3B-3A32-4DA9-B766-504927971DA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6F418C68-5FF6-4E3F-914F-76AFCFBFAE51}"/>
              </a:ext>
            </a:extLst>
          </p:cNvPr>
          <p:cNvGrpSpPr/>
          <p:nvPr userDrawn="1"/>
        </p:nvGrpSpPr>
        <p:grpSpPr>
          <a:xfrm>
            <a:off x="0" y="5919114"/>
            <a:ext cx="9144000" cy="935092"/>
            <a:chOff x="0" y="5919114"/>
            <a:chExt cx="9144000" cy="935092"/>
          </a:xfrm>
        </p:grpSpPr>
        <p:sp>
          <p:nvSpPr>
            <p:cNvPr id="7" name="Rectangle 6">
              <a:extLst>
                <a:ext uri="{FF2B5EF4-FFF2-40B4-BE49-F238E27FC236}">
                  <a16:creationId xmlns:a16="http://schemas.microsoft.com/office/drawing/2014/main" id="{C92DD250-759A-46BD-B696-C09A78CBF46C}"/>
                </a:ext>
              </a:extLst>
            </p:cNvPr>
            <p:cNvSpPr/>
            <p:nvPr userDrawn="1"/>
          </p:nvSpPr>
          <p:spPr>
            <a:xfrm>
              <a:off x="0" y="6311900"/>
              <a:ext cx="9144000" cy="542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AB3AC6-AA4F-485E-BC39-944E83472B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15322" y="5919114"/>
              <a:ext cx="858848" cy="858848"/>
            </a:xfrm>
            <a:prstGeom prst="rect">
              <a:avLst/>
            </a:prstGeom>
          </p:spPr>
        </p:pic>
      </p:grpSp>
    </p:spTree>
    <p:extLst>
      <p:ext uri="{BB962C8B-B14F-4D97-AF65-F5344CB8AC3E}">
        <p14:creationId xmlns:p14="http://schemas.microsoft.com/office/powerpoint/2010/main" val="4131070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Rockwell" panose="02060603020205020403"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hyperlink" Target="https://twitter.com/NJSBDC_GreenBiz" TargetMode="External"/><Relationship Id="rId12" Type="http://schemas.openxmlformats.org/officeDocument/2006/relationships/hyperlink" Target="mailto:Gina.Gambacorto@dep.nj.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registry.njsbdc.com/" TargetMode="External"/><Relationship Id="rId5" Type="http://schemas.openxmlformats.org/officeDocument/2006/relationships/hyperlink" Target="https://www.facebook.com/NJSBDCGreenBiz/" TargetMode="Externa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hyperlink" Target="https://www.instagram.com/njsustainablebusinessregist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hyperlink" Target="http://registry.njsbdc.com/"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registry.njsbdc.com/business-profile/392/390/jm-sorge-inc"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j.gov/dep/aqes/sustain_bu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njcleanenerg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6681AD-26C4-4A45-BA0A-43A54D507B37}"/>
              </a:ext>
            </a:extLst>
          </p:cNvPr>
          <p:cNvPicPr>
            <a:picLocks noChangeAspect="1"/>
          </p:cNvPicPr>
          <p:nvPr/>
        </p:nvPicPr>
        <p:blipFill>
          <a:blip r:embed="rId2"/>
          <a:stretch>
            <a:fillRect/>
          </a:stretch>
        </p:blipFill>
        <p:spPr>
          <a:xfrm>
            <a:off x="5304" y="9830"/>
            <a:ext cx="9138696" cy="6848169"/>
          </a:xfrm>
          <a:prstGeom prst="rect">
            <a:avLst/>
          </a:prstGeom>
        </p:spPr>
      </p:pic>
      <p:sp>
        <p:nvSpPr>
          <p:cNvPr id="3" name="Title 2">
            <a:extLst>
              <a:ext uri="{FF2B5EF4-FFF2-40B4-BE49-F238E27FC236}">
                <a16:creationId xmlns:a16="http://schemas.microsoft.com/office/drawing/2014/main" id="{F15E45DE-0413-43BE-9052-3EDB3D8A8D77}"/>
              </a:ext>
            </a:extLst>
          </p:cNvPr>
          <p:cNvSpPr>
            <a:spLocks noGrp="1"/>
          </p:cNvSpPr>
          <p:nvPr>
            <p:ph type="ctrTitle"/>
          </p:nvPr>
        </p:nvSpPr>
        <p:spPr>
          <a:xfrm>
            <a:off x="0" y="1631374"/>
            <a:ext cx="5130000" cy="2387600"/>
          </a:xfrm>
          <a:solidFill>
            <a:schemeClr val="tx2">
              <a:alpha val="80000"/>
            </a:schemeClr>
          </a:solidFill>
        </p:spPr>
        <p:txBody>
          <a:bodyPr>
            <a:normAutofit/>
          </a:bodyPr>
          <a:lstStyle/>
          <a:p>
            <a:r>
              <a:rPr lang="en-US" sz="4400" dirty="0"/>
              <a:t>NJ Sustainable Business Registry </a:t>
            </a:r>
          </a:p>
        </p:txBody>
      </p:sp>
      <p:sp>
        <p:nvSpPr>
          <p:cNvPr id="4" name="Subtitle 3">
            <a:extLst>
              <a:ext uri="{FF2B5EF4-FFF2-40B4-BE49-F238E27FC236}">
                <a16:creationId xmlns:a16="http://schemas.microsoft.com/office/drawing/2014/main" id="{91824C90-6834-472A-96DA-6B81450297FE}"/>
              </a:ext>
            </a:extLst>
          </p:cNvPr>
          <p:cNvSpPr>
            <a:spLocks noGrp="1"/>
          </p:cNvSpPr>
          <p:nvPr>
            <p:ph type="subTitle" idx="1"/>
          </p:nvPr>
        </p:nvSpPr>
        <p:spPr>
          <a:xfrm>
            <a:off x="0" y="4018974"/>
            <a:ext cx="5130000" cy="642010"/>
          </a:xfrm>
          <a:solidFill>
            <a:schemeClr val="tx2">
              <a:alpha val="90000"/>
            </a:schemeClr>
          </a:solidFill>
        </p:spPr>
        <p:txBody>
          <a:bodyPr/>
          <a:lstStyle/>
          <a:p>
            <a:r>
              <a:rPr lang="en-US" dirty="0"/>
              <a:t>NJ Clean Energy Programs | September 19, 2019</a:t>
            </a:r>
          </a:p>
        </p:txBody>
      </p:sp>
    </p:spTree>
    <p:extLst>
      <p:ext uri="{BB962C8B-B14F-4D97-AF65-F5344CB8AC3E}">
        <p14:creationId xmlns:p14="http://schemas.microsoft.com/office/powerpoint/2010/main" val="793953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33860-0F43-412C-947F-8B66D5E7FFF4}"/>
              </a:ext>
            </a:extLst>
          </p:cNvPr>
          <p:cNvSpPr txBox="1">
            <a:spLocks/>
          </p:cNvSpPr>
          <p:nvPr/>
        </p:nvSpPr>
        <p:spPr>
          <a:xfrm>
            <a:off x="1423112" y="962570"/>
            <a:ext cx="6265875" cy="411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66A6E"/>
                </a:solidFill>
                <a:effectLst/>
                <a:uLnTx/>
                <a:uFillTx/>
                <a:latin typeface="Calibri" panose="020F0502020204030204"/>
                <a:ea typeface="+mn-ea"/>
                <a:cs typeface="+mn-cs"/>
              </a:rPr>
              <a:t>Why Work with Local Businesses?</a:t>
            </a:r>
            <a:endParaRPr kumimoji="0" lang="en-US" sz="2100" b="0" i="0" u="none" strike="noStrike" kern="1200" cap="none" spc="0" normalizeH="0" baseline="0" noProof="0" dirty="0">
              <a:ln>
                <a:noFill/>
              </a:ln>
              <a:solidFill>
                <a:srgbClr val="366A6E"/>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C5192E9-D30B-40F0-A23C-19B243672977}"/>
              </a:ext>
            </a:extLst>
          </p:cNvPr>
          <p:cNvGrpSpPr/>
          <p:nvPr/>
        </p:nvGrpSpPr>
        <p:grpSpPr>
          <a:xfrm>
            <a:off x="1705691" y="1770008"/>
            <a:ext cx="1574949" cy="3317357"/>
            <a:chOff x="685797" y="1690576"/>
            <a:chExt cx="2099932" cy="4423143"/>
          </a:xfrm>
        </p:grpSpPr>
        <p:grpSp>
          <p:nvGrpSpPr>
            <p:cNvPr id="5" name="Group 4">
              <a:extLst>
                <a:ext uri="{FF2B5EF4-FFF2-40B4-BE49-F238E27FC236}">
                  <a16:creationId xmlns:a16="http://schemas.microsoft.com/office/drawing/2014/main" id="{B5F9F605-B793-48EC-A93B-548EB329684A}"/>
                </a:ext>
              </a:extLst>
            </p:cNvPr>
            <p:cNvGrpSpPr/>
            <p:nvPr/>
          </p:nvGrpSpPr>
          <p:grpSpPr>
            <a:xfrm>
              <a:off x="685797" y="1690576"/>
              <a:ext cx="2099932" cy="4423143"/>
              <a:chOff x="2057397" y="1892595"/>
              <a:chExt cx="2099932" cy="4423143"/>
            </a:xfrm>
          </p:grpSpPr>
          <p:sp>
            <p:nvSpPr>
              <p:cNvPr id="7" name="Rectangle 3">
                <a:extLst>
                  <a:ext uri="{FF2B5EF4-FFF2-40B4-BE49-F238E27FC236}">
                    <a16:creationId xmlns:a16="http://schemas.microsoft.com/office/drawing/2014/main" id="{64336326-E65B-45D8-9959-41A945A2B41E}"/>
                  </a:ext>
                </a:extLst>
              </p:cNvPr>
              <p:cNvSpPr/>
              <p:nvPr/>
            </p:nvSpPr>
            <p:spPr>
              <a:xfrm>
                <a:off x="2057398" y="2860157"/>
                <a:ext cx="2099931" cy="3455581"/>
              </a:xfrm>
              <a:custGeom>
                <a:avLst/>
                <a:gdLst>
                  <a:gd name="connsiteX0" fmla="*/ 0 w 2264735"/>
                  <a:gd name="connsiteY0" fmla="*/ 0 h 3583172"/>
                  <a:gd name="connsiteX1" fmla="*/ 2264735 w 2264735"/>
                  <a:gd name="connsiteY1" fmla="*/ 0 h 3583172"/>
                  <a:gd name="connsiteX2" fmla="*/ 2264735 w 2264735"/>
                  <a:gd name="connsiteY2" fmla="*/ 3583172 h 3583172"/>
                  <a:gd name="connsiteX3" fmla="*/ 0 w 2264735"/>
                  <a:gd name="connsiteY3" fmla="*/ 3583172 h 3583172"/>
                  <a:gd name="connsiteX4" fmla="*/ 0 w 2264735"/>
                  <a:gd name="connsiteY4" fmla="*/ 0 h 3583172"/>
                  <a:gd name="connsiteX0" fmla="*/ 0 w 2264735"/>
                  <a:gd name="connsiteY0" fmla="*/ 0 h 3583172"/>
                  <a:gd name="connsiteX1" fmla="*/ 2264735 w 2264735"/>
                  <a:gd name="connsiteY1" fmla="*/ 0 h 3583172"/>
                  <a:gd name="connsiteX2" fmla="*/ 2264735 w 2264735"/>
                  <a:gd name="connsiteY2" fmla="*/ 3583172 h 3583172"/>
                  <a:gd name="connsiteX3" fmla="*/ 1105786 w 2264735"/>
                  <a:gd name="connsiteY3" fmla="*/ 3583172 h 3583172"/>
                  <a:gd name="connsiteX4" fmla="*/ 0 w 2264735"/>
                  <a:gd name="connsiteY4" fmla="*/ 3583172 h 3583172"/>
                  <a:gd name="connsiteX5" fmla="*/ 0 w 2264735"/>
                  <a:gd name="connsiteY5" fmla="*/ 0 h 3583172"/>
                  <a:gd name="connsiteX0" fmla="*/ 0 w 2264735"/>
                  <a:gd name="connsiteY0" fmla="*/ 0 h 3583172"/>
                  <a:gd name="connsiteX1" fmla="*/ 2264735 w 2264735"/>
                  <a:gd name="connsiteY1" fmla="*/ 0 h 3583172"/>
                  <a:gd name="connsiteX2" fmla="*/ 2264735 w 2264735"/>
                  <a:gd name="connsiteY2" fmla="*/ 3583172 h 3583172"/>
                  <a:gd name="connsiteX3" fmla="*/ 1105786 w 2264735"/>
                  <a:gd name="connsiteY3" fmla="*/ 3115339 h 3583172"/>
                  <a:gd name="connsiteX4" fmla="*/ 0 w 2264735"/>
                  <a:gd name="connsiteY4" fmla="*/ 3583172 h 3583172"/>
                  <a:gd name="connsiteX5" fmla="*/ 0 w 2264735"/>
                  <a:gd name="connsiteY5" fmla="*/ 0 h 358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4735" h="3583172">
                    <a:moveTo>
                      <a:pt x="0" y="0"/>
                    </a:moveTo>
                    <a:lnTo>
                      <a:pt x="2264735" y="0"/>
                    </a:lnTo>
                    <a:lnTo>
                      <a:pt x="2264735" y="3583172"/>
                    </a:lnTo>
                    <a:lnTo>
                      <a:pt x="1105786" y="3115339"/>
                    </a:lnTo>
                    <a:lnTo>
                      <a:pt x="0" y="3583172"/>
                    </a:lnTo>
                    <a:lnTo>
                      <a:pt x="0" y="0"/>
                    </a:lnTo>
                    <a:close/>
                  </a:path>
                </a:pathLst>
              </a:custGeom>
              <a:gradFill flip="none" rotWithShape="1">
                <a:gsLst>
                  <a:gs pos="0">
                    <a:srgbClr val="366A6E">
                      <a:shade val="30000"/>
                      <a:satMod val="115000"/>
                    </a:srgbClr>
                  </a:gs>
                  <a:gs pos="50000">
                    <a:srgbClr val="366A6E">
                      <a:shade val="67500"/>
                      <a:satMod val="115000"/>
                    </a:srgbClr>
                  </a:gs>
                  <a:gs pos="100000">
                    <a:srgbClr val="366A6E">
                      <a:shade val="100000"/>
                      <a:satMod val="115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545D65A-DC5E-4AAF-A66B-DD985142153C}"/>
                  </a:ext>
                </a:extLst>
              </p:cNvPr>
              <p:cNvSpPr/>
              <p:nvPr/>
            </p:nvSpPr>
            <p:spPr>
              <a:xfrm>
                <a:off x="2083979" y="1892595"/>
                <a:ext cx="2052083" cy="1807535"/>
              </a:xfrm>
              <a:prstGeom prst="ellipse">
                <a:avLst/>
              </a:prstGeom>
              <a:solidFill>
                <a:sysClr val="window" lastClr="FFFFFF"/>
              </a:solidFill>
              <a:ln w="101600" cap="flat" cmpd="sng" algn="ctr">
                <a:solidFill>
                  <a:srgbClr val="E7E6E6"/>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450" b="0" i="0" u="none" strike="noStrike" kern="0" cap="none" spc="0" normalizeH="0" baseline="0" noProof="0" dirty="0">
                  <a:ln>
                    <a:noFill/>
                  </a:ln>
                  <a:solidFill>
                    <a:srgbClr val="E7E6E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21AACD3-0907-4BB1-81D1-32D3D466EBD4}"/>
                  </a:ext>
                </a:extLst>
              </p:cNvPr>
              <p:cNvSpPr txBox="1"/>
              <p:nvPr/>
            </p:nvSpPr>
            <p:spPr>
              <a:xfrm>
                <a:off x="2057397" y="2380863"/>
                <a:ext cx="2099931" cy="861775"/>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66A6E"/>
                    </a:solidFill>
                    <a:effectLst/>
                    <a:uLnTx/>
                    <a:uFillTx/>
                  </a:rPr>
                  <a:t>Relationship Building</a:t>
                </a:r>
              </a:p>
            </p:txBody>
          </p:sp>
        </p:grpSp>
        <p:sp>
          <p:nvSpPr>
            <p:cNvPr id="6" name="TextBox 5">
              <a:extLst>
                <a:ext uri="{FF2B5EF4-FFF2-40B4-BE49-F238E27FC236}">
                  <a16:creationId xmlns:a16="http://schemas.microsoft.com/office/drawing/2014/main" id="{1B856D79-A2D9-4BC2-A243-B48C6B5848D2}"/>
                </a:ext>
              </a:extLst>
            </p:cNvPr>
            <p:cNvSpPr txBox="1"/>
            <p:nvPr/>
          </p:nvSpPr>
          <p:spPr>
            <a:xfrm>
              <a:off x="687956" y="3763093"/>
              <a:ext cx="2083981" cy="135421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Establishes a relationship and creates a favorable impression within the business community </a:t>
              </a:r>
              <a:endParaRPr kumimoji="0" lang="en-US" sz="1350" b="0" i="0" u="none" strike="noStrike" kern="0" cap="none" spc="0" normalizeH="0" baseline="0" noProof="0" dirty="0">
                <a:ln>
                  <a:noFill/>
                </a:ln>
                <a:solidFill>
                  <a:prstClr val="black"/>
                </a:solidFill>
                <a:effectLst/>
                <a:uLnTx/>
                <a:uFillTx/>
              </a:endParaRPr>
            </a:p>
          </p:txBody>
        </p:sp>
      </p:grpSp>
      <p:grpSp>
        <p:nvGrpSpPr>
          <p:cNvPr id="10" name="Group 9">
            <a:extLst>
              <a:ext uri="{FF2B5EF4-FFF2-40B4-BE49-F238E27FC236}">
                <a16:creationId xmlns:a16="http://schemas.microsoft.com/office/drawing/2014/main" id="{3BDE26BB-4AE8-4F48-B0DB-D9F752CC8A1C}"/>
              </a:ext>
            </a:extLst>
          </p:cNvPr>
          <p:cNvGrpSpPr/>
          <p:nvPr/>
        </p:nvGrpSpPr>
        <p:grpSpPr>
          <a:xfrm>
            <a:off x="3768576" y="1770008"/>
            <a:ext cx="1606849" cy="3317357"/>
            <a:chOff x="664531" y="1690576"/>
            <a:chExt cx="2142465" cy="4423143"/>
          </a:xfrm>
        </p:grpSpPr>
        <p:grpSp>
          <p:nvGrpSpPr>
            <p:cNvPr id="11" name="Group 10">
              <a:extLst>
                <a:ext uri="{FF2B5EF4-FFF2-40B4-BE49-F238E27FC236}">
                  <a16:creationId xmlns:a16="http://schemas.microsoft.com/office/drawing/2014/main" id="{5759A185-4AA4-4725-B32E-C7F855488FA6}"/>
                </a:ext>
              </a:extLst>
            </p:cNvPr>
            <p:cNvGrpSpPr/>
            <p:nvPr/>
          </p:nvGrpSpPr>
          <p:grpSpPr>
            <a:xfrm>
              <a:off x="664531" y="1690576"/>
              <a:ext cx="2121198" cy="4423143"/>
              <a:chOff x="2036131" y="1892595"/>
              <a:chExt cx="2121198" cy="4423143"/>
            </a:xfrm>
          </p:grpSpPr>
          <p:sp>
            <p:nvSpPr>
              <p:cNvPr id="13" name="Rectangle 3">
                <a:extLst>
                  <a:ext uri="{FF2B5EF4-FFF2-40B4-BE49-F238E27FC236}">
                    <a16:creationId xmlns:a16="http://schemas.microsoft.com/office/drawing/2014/main" id="{838C7442-280F-4AF2-A42E-005FEFD53CEB}"/>
                  </a:ext>
                </a:extLst>
              </p:cNvPr>
              <p:cNvSpPr/>
              <p:nvPr/>
            </p:nvSpPr>
            <p:spPr>
              <a:xfrm>
                <a:off x="2057398" y="2860157"/>
                <a:ext cx="2099931" cy="3455581"/>
              </a:xfrm>
              <a:custGeom>
                <a:avLst/>
                <a:gdLst>
                  <a:gd name="connsiteX0" fmla="*/ 0 w 2264735"/>
                  <a:gd name="connsiteY0" fmla="*/ 0 h 3583172"/>
                  <a:gd name="connsiteX1" fmla="*/ 2264735 w 2264735"/>
                  <a:gd name="connsiteY1" fmla="*/ 0 h 3583172"/>
                  <a:gd name="connsiteX2" fmla="*/ 2264735 w 2264735"/>
                  <a:gd name="connsiteY2" fmla="*/ 3583172 h 3583172"/>
                  <a:gd name="connsiteX3" fmla="*/ 0 w 2264735"/>
                  <a:gd name="connsiteY3" fmla="*/ 3583172 h 3583172"/>
                  <a:gd name="connsiteX4" fmla="*/ 0 w 2264735"/>
                  <a:gd name="connsiteY4" fmla="*/ 0 h 3583172"/>
                  <a:gd name="connsiteX0" fmla="*/ 0 w 2264735"/>
                  <a:gd name="connsiteY0" fmla="*/ 0 h 3583172"/>
                  <a:gd name="connsiteX1" fmla="*/ 2264735 w 2264735"/>
                  <a:gd name="connsiteY1" fmla="*/ 0 h 3583172"/>
                  <a:gd name="connsiteX2" fmla="*/ 2264735 w 2264735"/>
                  <a:gd name="connsiteY2" fmla="*/ 3583172 h 3583172"/>
                  <a:gd name="connsiteX3" fmla="*/ 1105786 w 2264735"/>
                  <a:gd name="connsiteY3" fmla="*/ 3583172 h 3583172"/>
                  <a:gd name="connsiteX4" fmla="*/ 0 w 2264735"/>
                  <a:gd name="connsiteY4" fmla="*/ 3583172 h 3583172"/>
                  <a:gd name="connsiteX5" fmla="*/ 0 w 2264735"/>
                  <a:gd name="connsiteY5" fmla="*/ 0 h 3583172"/>
                  <a:gd name="connsiteX0" fmla="*/ 0 w 2264735"/>
                  <a:gd name="connsiteY0" fmla="*/ 0 h 3583172"/>
                  <a:gd name="connsiteX1" fmla="*/ 2264735 w 2264735"/>
                  <a:gd name="connsiteY1" fmla="*/ 0 h 3583172"/>
                  <a:gd name="connsiteX2" fmla="*/ 2264735 w 2264735"/>
                  <a:gd name="connsiteY2" fmla="*/ 3583172 h 3583172"/>
                  <a:gd name="connsiteX3" fmla="*/ 1105786 w 2264735"/>
                  <a:gd name="connsiteY3" fmla="*/ 3115339 h 3583172"/>
                  <a:gd name="connsiteX4" fmla="*/ 0 w 2264735"/>
                  <a:gd name="connsiteY4" fmla="*/ 3583172 h 3583172"/>
                  <a:gd name="connsiteX5" fmla="*/ 0 w 2264735"/>
                  <a:gd name="connsiteY5" fmla="*/ 0 h 358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4735" h="3583172">
                    <a:moveTo>
                      <a:pt x="0" y="0"/>
                    </a:moveTo>
                    <a:lnTo>
                      <a:pt x="2264735" y="0"/>
                    </a:lnTo>
                    <a:lnTo>
                      <a:pt x="2264735" y="3583172"/>
                    </a:lnTo>
                    <a:lnTo>
                      <a:pt x="1105786" y="3115339"/>
                    </a:lnTo>
                    <a:lnTo>
                      <a:pt x="0" y="3583172"/>
                    </a:lnTo>
                    <a:lnTo>
                      <a:pt x="0" y="0"/>
                    </a:lnTo>
                    <a:close/>
                  </a:path>
                </a:pathLst>
              </a:custGeom>
              <a:gradFill flip="none" rotWithShape="1">
                <a:gsLst>
                  <a:gs pos="0">
                    <a:srgbClr val="366A6E">
                      <a:shade val="30000"/>
                      <a:satMod val="115000"/>
                    </a:srgbClr>
                  </a:gs>
                  <a:gs pos="50000">
                    <a:srgbClr val="366A6E">
                      <a:shade val="67500"/>
                      <a:satMod val="115000"/>
                    </a:srgbClr>
                  </a:gs>
                  <a:gs pos="100000">
                    <a:srgbClr val="366A6E">
                      <a:shade val="100000"/>
                      <a:satMod val="115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F0F3468-9072-4A57-9001-D836FC31F995}"/>
                  </a:ext>
                </a:extLst>
              </p:cNvPr>
              <p:cNvSpPr/>
              <p:nvPr/>
            </p:nvSpPr>
            <p:spPr>
              <a:xfrm>
                <a:off x="2083979" y="1892595"/>
                <a:ext cx="2052083" cy="1807535"/>
              </a:xfrm>
              <a:prstGeom prst="ellipse">
                <a:avLst/>
              </a:prstGeom>
              <a:solidFill>
                <a:sysClr val="window" lastClr="FFFFFF"/>
              </a:solidFill>
              <a:ln w="101600" cap="flat" cmpd="sng" algn="ctr">
                <a:solidFill>
                  <a:srgbClr val="E7E6E6"/>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450" b="0" i="0" u="none" strike="noStrike" kern="0" cap="none" spc="0" normalizeH="0" baseline="0" noProof="0" dirty="0">
                  <a:ln>
                    <a:noFill/>
                  </a:ln>
                  <a:solidFill>
                    <a:srgbClr val="E7E6E6"/>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5941E8-7A10-4AA4-8019-50613D452956}"/>
                  </a:ext>
                </a:extLst>
              </p:cNvPr>
              <p:cNvSpPr txBox="1"/>
              <p:nvPr/>
            </p:nvSpPr>
            <p:spPr>
              <a:xfrm>
                <a:off x="2036131" y="2380863"/>
                <a:ext cx="2099931" cy="861775"/>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66A6E"/>
                    </a:solidFill>
                    <a:effectLst/>
                    <a:uLnTx/>
                    <a:uFillTx/>
                  </a:rPr>
                  <a:t>Learning Opportunity</a:t>
                </a:r>
              </a:p>
            </p:txBody>
          </p:sp>
        </p:grpSp>
        <p:sp>
          <p:nvSpPr>
            <p:cNvPr id="12" name="TextBox 11">
              <a:extLst>
                <a:ext uri="{FF2B5EF4-FFF2-40B4-BE49-F238E27FC236}">
                  <a16:creationId xmlns:a16="http://schemas.microsoft.com/office/drawing/2014/main" id="{EB2ADC37-7E4C-4EFD-8BC4-D3389D0FC042}"/>
                </a:ext>
              </a:extLst>
            </p:cNvPr>
            <p:cNvSpPr txBox="1"/>
            <p:nvPr/>
          </p:nvSpPr>
          <p:spPr>
            <a:xfrm>
              <a:off x="723015" y="3763093"/>
              <a:ext cx="2083981" cy="2123659"/>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Gives local leaders the opportunity to learn the unique challenges for businesses in adopting sustainable practices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endParaRPr>
            </a:p>
          </p:txBody>
        </p:sp>
      </p:grpSp>
      <p:grpSp>
        <p:nvGrpSpPr>
          <p:cNvPr id="16" name="Group 15">
            <a:extLst>
              <a:ext uri="{FF2B5EF4-FFF2-40B4-BE49-F238E27FC236}">
                <a16:creationId xmlns:a16="http://schemas.microsoft.com/office/drawing/2014/main" id="{8662D4D5-63FC-45BA-B34A-9F400F9381F4}"/>
              </a:ext>
            </a:extLst>
          </p:cNvPr>
          <p:cNvGrpSpPr/>
          <p:nvPr/>
        </p:nvGrpSpPr>
        <p:grpSpPr>
          <a:xfrm>
            <a:off x="5824645" y="1770008"/>
            <a:ext cx="1593728" cy="3448537"/>
            <a:chOff x="685797" y="1690576"/>
            <a:chExt cx="2124970" cy="4423143"/>
          </a:xfrm>
        </p:grpSpPr>
        <p:grpSp>
          <p:nvGrpSpPr>
            <p:cNvPr id="17" name="Group 16">
              <a:extLst>
                <a:ext uri="{FF2B5EF4-FFF2-40B4-BE49-F238E27FC236}">
                  <a16:creationId xmlns:a16="http://schemas.microsoft.com/office/drawing/2014/main" id="{CEB2FAE6-9E6B-481C-99A8-AEECAC743E99}"/>
                </a:ext>
              </a:extLst>
            </p:cNvPr>
            <p:cNvGrpSpPr/>
            <p:nvPr/>
          </p:nvGrpSpPr>
          <p:grpSpPr>
            <a:xfrm>
              <a:off x="685797" y="1690576"/>
              <a:ext cx="2099932" cy="4423143"/>
              <a:chOff x="2057397" y="1892595"/>
              <a:chExt cx="2099932" cy="4423143"/>
            </a:xfrm>
          </p:grpSpPr>
          <p:sp>
            <p:nvSpPr>
              <p:cNvPr id="19" name="Rectangle 3">
                <a:extLst>
                  <a:ext uri="{FF2B5EF4-FFF2-40B4-BE49-F238E27FC236}">
                    <a16:creationId xmlns:a16="http://schemas.microsoft.com/office/drawing/2014/main" id="{C8C6F085-6840-448A-A0C8-CE3B37573500}"/>
                  </a:ext>
                </a:extLst>
              </p:cNvPr>
              <p:cNvSpPr/>
              <p:nvPr/>
            </p:nvSpPr>
            <p:spPr>
              <a:xfrm>
                <a:off x="2057398" y="2860157"/>
                <a:ext cx="2099931" cy="3455581"/>
              </a:xfrm>
              <a:custGeom>
                <a:avLst/>
                <a:gdLst>
                  <a:gd name="connsiteX0" fmla="*/ 0 w 2264735"/>
                  <a:gd name="connsiteY0" fmla="*/ 0 h 3583172"/>
                  <a:gd name="connsiteX1" fmla="*/ 2264735 w 2264735"/>
                  <a:gd name="connsiteY1" fmla="*/ 0 h 3583172"/>
                  <a:gd name="connsiteX2" fmla="*/ 2264735 w 2264735"/>
                  <a:gd name="connsiteY2" fmla="*/ 3583172 h 3583172"/>
                  <a:gd name="connsiteX3" fmla="*/ 0 w 2264735"/>
                  <a:gd name="connsiteY3" fmla="*/ 3583172 h 3583172"/>
                  <a:gd name="connsiteX4" fmla="*/ 0 w 2264735"/>
                  <a:gd name="connsiteY4" fmla="*/ 0 h 3583172"/>
                  <a:gd name="connsiteX0" fmla="*/ 0 w 2264735"/>
                  <a:gd name="connsiteY0" fmla="*/ 0 h 3583172"/>
                  <a:gd name="connsiteX1" fmla="*/ 2264735 w 2264735"/>
                  <a:gd name="connsiteY1" fmla="*/ 0 h 3583172"/>
                  <a:gd name="connsiteX2" fmla="*/ 2264735 w 2264735"/>
                  <a:gd name="connsiteY2" fmla="*/ 3583172 h 3583172"/>
                  <a:gd name="connsiteX3" fmla="*/ 1105786 w 2264735"/>
                  <a:gd name="connsiteY3" fmla="*/ 3583172 h 3583172"/>
                  <a:gd name="connsiteX4" fmla="*/ 0 w 2264735"/>
                  <a:gd name="connsiteY4" fmla="*/ 3583172 h 3583172"/>
                  <a:gd name="connsiteX5" fmla="*/ 0 w 2264735"/>
                  <a:gd name="connsiteY5" fmla="*/ 0 h 3583172"/>
                  <a:gd name="connsiteX0" fmla="*/ 0 w 2264735"/>
                  <a:gd name="connsiteY0" fmla="*/ 0 h 3583172"/>
                  <a:gd name="connsiteX1" fmla="*/ 2264735 w 2264735"/>
                  <a:gd name="connsiteY1" fmla="*/ 0 h 3583172"/>
                  <a:gd name="connsiteX2" fmla="*/ 2264735 w 2264735"/>
                  <a:gd name="connsiteY2" fmla="*/ 3583172 h 3583172"/>
                  <a:gd name="connsiteX3" fmla="*/ 1105786 w 2264735"/>
                  <a:gd name="connsiteY3" fmla="*/ 3115339 h 3583172"/>
                  <a:gd name="connsiteX4" fmla="*/ 0 w 2264735"/>
                  <a:gd name="connsiteY4" fmla="*/ 3583172 h 3583172"/>
                  <a:gd name="connsiteX5" fmla="*/ 0 w 2264735"/>
                  <a:gd name="connsiteY5" fmla="*/ 0 h 358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4735" h="3583172">
                    <a:moveTo>
                      <a:pt x="0" y="0"/>
                    </a:moveTo>
                    <a:lnTo>
                      <a:pt x="2264735" y="0"/>
                    </a:lnTo>
                    <a:lnTo>
                      <a:pt x="2264735" y="3583172"/>
                    </a:lnTo>
                    <a:lnTo>
                      <a:pt x="1105786" y="3115339"/>
                    </a:lnTo>
                    <a:lnTo>
                      <a:pt x="0" y="3583172"/>
                    </a:lnTo>
                    <a:lnTo>
                      <a:pt x="0" y="0"/>
                    </a:lnTo>
                    <a:close/>
                  </a:path>
                </a:pathLst>
              </a:custGeom>
              <a:gradFill flip="none" rotWithShape="1">
                <a:gsLst>
                  <a:gs pos="0">
                    <a:srgbClr val="366A6E">
                      <a:shade val="30000"/>
                      <a:satMod val="115000"/>
                    </a:srgbClr>
                  </a:gs>
                  <a:gs pos="50000">
                    <a:srgbClr val="366A6E">
                      <a:shade val="67500"/>
                      <a:satMod val="115000"/>
                    </a:srgbClr>
                  </a:gs>
                  <a:gs pos="100000">
                    <a:srgbClr val="366A6E">
                      <a:shade val="100000"/>
                      <a:satMod val="115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DA6C61C9-6619-45AA-9B12-2BCE4ACE643A}"/>
                  </a:ext>
                </a:extLst>
              </p:cNvPr>
              <p:cNvSpPr/>
              <p:nvPr/>
            </p:nvSpPr>
            <p:spPr>
              <a:xfrm>
                <a:off x="2083979" y="1892595"/>
                <a:ext cx="2052083" cy="1807535"/>
              </a:xfrm>
              <a:prstGeom prst="ellipse">
                <a:avLst/>
              </a:prstGeom>
              <a:solidFill>
                <a:sysClr val="window" lastClr="FFFFFF"/>
              </a:solidFill>
              <a:ln w="101600" cap="flat" cmpd="sng" algn="ctr">
                <a:solidFill>
                  <a:srgbClr val="E7E6E6"/>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450" b="0" i="0" u="none" strike="noStrike" kern="0" cap="none" spc="0" normalizeH="0" baseline="0" noProof="0" dirty="0">
                  <a:ln>
                    <a:noFill/>
                  </a:ln>
                  <a:solidFill>
                    <a:srgbClr val="E7E6E6"/>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98DC5F-2889-4128-B026-A23B41780EF7}"/>
                  </a:ext>
                </a:extLst>
              </p:cNvPr>
              <p:cNvSpPr txBox="1"/>
              <p:nvPr/>
            </p:nvSpPr>
            <p:spPr>
              <a:xfrm>
                <a:off x="2057397" y="2380863"/>
                <a:ext cx="2099931" cy="861775"/>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66A6E"/>
                    </a:solidFill>
                    <a:effectLst/>
                    <a:uLnTx/>
                    <a:uFillTx/>
                  </a:rPr>
                  <a:t>Gateway to Engagement</a:t>
                </a:r>
              </a:p>
            </p:txBody>
          </p:sp>
        </p:grpSp>
        <p:sp>
          <p:nvSpPr>
            <p:cNvPr id="18" name="TextBox 17">
              <a:extLst>
                <a:ext uri="{FF2B5EF4-FFF2-40B4-BE49-F238E27FC236}">
                  <a16:creationId xmlns:a16="http://schemas.microsoft.com/office/drawing/2014/main" id="{A2EBCBCC-19FF-4ADE-97A5-16FABE8EA134}"/>
                </a:ext>
              </a:extLst>
            </p:cNvPr>
            <p:cNvSpPr txBox="1"/>
            <p:nvPr/>
          </p:nvSpPr>
          <p:spPr>
            <a:xfrm>
              <a:off x="726786" y="3516872"/>
              <a:ext cx="2083981" cy="1600439"/>
            </a:xfrm>
            <a:prstGeom prst="rect">
              <a:avLst/>
            </a:prstGeom>
            <a:noFill/>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Lays the groundwork for more meaningful engagement and partnerships in the future</a:t>
              </a:r>
              <a:endParaRPr kumimoji="0" lang="en-US" sz="135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194398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C3A77E-BA3C-491A-85E4-69226BC92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10" y="321429"/>
            <a:ext cx="7602602" cy="5873010"/>
          </a:xfrm>
          <a:prstGeom prst="rect">
            <a:avLst/>
          </a:prstGeom>
        </p:spPr>
      </p:pic>
    </p:spTree>
    <p:extLst>
      <p:ext uri="{BB962C8B-B14F-4D97-AF65-F5344CB8AC3E}">
        <p14:creationId xmlns:p14="http://schemas.microsoft.com/office/powerpoint/2010/main" val="302121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4343F5-9FF6-4632-8C5F-B94B788F8D63}"/>
              </a:ext>
            </a:extLst>
          </p:cNvPr>
          <p:cNvSpPr txBox="1"/>
          <p:nvPr/>
        </p:nvSpPr>
        <p:spPr>
          <a:xfrm>
            <a:off x="2500027" y="976620"/>
            <a:ext cx="4134560" cy="461665"/>
          </a:xfrm>
          <a:prstGeom prst="rect">
            <a:avLst/>
          </a:prstGeom>
          <a:noFill/>
        </p:spPr>
        <p:txBody>
          <a:bodyPr wrap="square" rtlCol="0">
            <a:spAutoFit/>
          </a:bodyPr>
          <a:lstStyle/>
          <a:p>
            <a:pPr algn="ctr"/>
            <a:r>
              <a:rPr lang="en-US" sz="2400" dirty="0">
                <a:solidFill>
                  <a:prstClr val="black"/>
                </a:solidFill>
                <a:latin typeface="Calibri" panose="020F0502020204030204"/>
              </a:rPr>
              <a:t>Members Make a Difference</a:t>
            </a:r>
          </a:p>
        </p:txBody>
      </p:sp>
      <p:pic>
        <p:nvPicPr>
          <p:cNvPr id="11" name="Picture 10">
            <a:extLst>
              <a:ext uri="{FF2B5EF4-FFF2-40B4-BE49-F238E27FC236}">
                <a16:creationId xmlns:a16="http://schemas.microsoft.com/office/drawing/2014/main" id="{1FB93F62-EDD9-4BF6-8EC6-A0F063F1E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901" y="1872546"/>
            <a:ext cx="1763112" cy="1561619"/>
          </a:xfrm>
          <a:prstGeom prst="rect">
            <a:avLst/>
          </a:prstGeom>
        </p:spPr>
      </p:pic>
      <p:pic>
        <p:nvPicPr>
          <p:cNvPr id="13" name="Picture 12">
            <a:extLst>
              <a:ext uri="{FF2B5EF4-FFF2-40B4-BE49-F238E27FC236}">
                <a16:creationId xmlns:a16="http://schemas.microsoft.com/office/drawing/2014/main" id="{54CCCA20-1ABD-4536-94E3-961990D8D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392" y="1884629"/>
            <a:ext cx="1761977" cy="1554565"/>
          </a:xfrm>
          <a:prstGeom prst="rect">
            <a:avLst/>
          </a:prstGeom>
        </p:spPr>
      </p:pic>
      <p:pic>
        <p:nvPicPr>
          <p:cNvPr id="15" name="Picture 14">
            <a:extLst>
              <a:ext uri="{FF2B5EF4-FFF2-40B4-BE49-F238E27FC236}">
                <a16:creationId xmlns:a16="http://schemas.microsoft.com/office/drawing/2014/main" id="{40D49920-8684-4CB1-89FA-A6A00B5777CA}"/>
              </a:ext>
            </a:extLst>
          </p:cNvPr>
          <p:cNvPicPr>
            <a:picLocks noChangeAspect="1"/>
          </p:cNvPicPr>
          <p:nvPr/>
        </p:nvPicPr>
        <p:blipFill rotWithShape="1">
          <a:blip r:embed="rId5">
            <a:extLst>
              <a:ext uri="{28A0092B-C50C-407E-A947-70E740481C1C}">
                <a14:useLocalDpi xmlns:a14="http://schemas.microsoft.com/office/drawing/2010/main" val="0"/>
              </a:ext>
            </a:extLst>
          </a:blip>
          <a:srcRect l="13735" t="2307" b="1192"/>
          <a:stretch/>
        </p:blipFill>
        <p:spPr>
          <a:xfrm>
            <a:off x="1601468" y="3693638"/>
            <a:ext cx="1761978" cy="1567729"/>
          </a:xfrm>
          <a:prstGeom prst="rect">
            <a:avLst/>
          </a:prstGeom>
        </p:spPr>
      </p:pic>
      <p:pic>
        <p:nvPicPr>
          <p:cNvPr id="17" name="Picture 16">
            <a:extLst>
              <a:ext uri="{FF2B5EF4-FFF2-40B4-BE49-F238E27FC236}">
                <a16:creationId xmlns:a16="http://schemas.microsoft.com/office/drawing/2014/main" id="{1D5945D8-8119-48D1-B02D-1F88B5E3D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4746" y="1872547"/>
            <a:ext cx="1761978" cy="1554565"/>
          </a:xfrm>
          <a:prstGeom prst="rect">
            <a:avLst/>
          </a:prstGeom>
        </p:spPr>
      </p:pic>
      <p:pic>
        <p:nvPicPr>
          <p:cNvPr id="20" name="Picture 19">
            <a:extLst>
              <a:ext uri="{FF2B5EF4-FFF2-40B4-BE49-F238E27FC236}">
                <a16:creationId xmlns:a16="http://schemas.microsoft.com/office/drawing/2014/main" id="{51F871BB-F825-4AAD-81F2-9A979CC41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316" y="3691413"/>
            <a:ext cx="1747733" cy="1569953"/>
          </a:xfrm>
          <a:prstGeom prst="rect">
            <a:avLst/>
          </a:prstGeom>
        </p:spPr>
      </p:pic>
      <p:sp>
        <p:nvSpPr>
          <p:cNvPr id="21" name="Rectangle 20">
            <a:extLst>
              <a:ext uri="{FF2B5EF4-FFF2-40B4-BE49-F238E27FC236}">
                <a16:creationId xmlns:a16="http://schemas.microsoft.com/office/drawing/2014/main" id="{241B0AE3-949D-4C6D-A3FF-0147A6C43714}"/>
              </a:ext>
            </a:extLst>
          </p:cNvPr>
          <p:cNvSpPr/>
          <p:nvPr/>
        </p:nvSpPr>
        <p:spPr>
          <a:xfrm>
            <a:off x="1600334" y="1864375"/>
            <a:ext cx="1763113" cy="1569982"/>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grpSp>
        <p:nvGrpSpPr>
          <p:cNvPr id="25" name="Group 24">
            <a:extLst>
              <a:ext uri="{FF2B5EF4-FFF2-40B4-BE49-F238E27FC236}">
                <a16:creationId xmlns:a16="http://schemas.microsoft.com/office/drawing/2014/main" id="{22C8F0AB-A556-43FC-A90F-F8C62CDC1DEE}"/>
              </a:ext>
            </a:extLst>
          </p:cNvPr>
          <p:cNvGrpSpPr/>
          <p:nvPr/>
        </p:nvGrpSpPr>
        <p:grpSpPr>
          <a:xfrm>
            <a:off x="1595616" y="1941972"/>
            <a:ext cx="1767830" cy="1328187"/>
            <a:chOff x="305245" y="2065703"/>
            <a:chExt cx="2357107" cy="1770916"/>
          </a:xfrm>
        </p:grpSpPr>
        <p:sp>
          <p:nvSpPr>
            <p:cNvPr id="22" name="TextBox 21">
              <a:extLst>
                <a:ext uri="{FF2B5EF4-FFF2-40B4-BE49-F238E27FC236}">
                  <a16:creationId xmlns:a16="http://schemas.microsoft.com/office/drawing/2014/main" id="{4C01AEDA-6FB7-4A33-B025-96C561DDE7E5}"/>
                </a:ext>
              </a:extLst>
            </p:cNvPr>
            <p:cNvSpPr txBox="1"/>
            <p:nvPr/>
          </p:nvSpPr>
          <p:spPr>
            <a:xfrm>
              <a:off x="311533" y="2065703"/>
              <a:ext cx="2350819" cy="1231106"/>
            </a:xfrm>
            <a:prstGeom prst="rect">
              <a:avLst/>
            </a:prstGeom>
            <a:noFill/>
          </p:spPr>
          <p:txBody>
            <a:bodyPr wrap="square" lIns="0" tIns="0" rIns="0" bIns="0" rtlCol="0">
              <a:spAutoFit/>
            </a:bodyPr>
            <a:lstStyle/>
            <a:p>
              <a:pPr algn="ctr"/>
              <a:r>
                <a:rPr lang="en-US" sz="6000" b="1" spc="-225" dirty="0">
                  <a:solidFill>
                    <a:prstClr val="white"/>
                  </a:solidFill>
                  <a:latin typeface="Ebrima" panose="02000000000000000000" pitchFamily="2" charset="0"/>
                  <a:ea typeface="Ebrima" panose="02000000000000000000" pitchFamily="2" charset="0"/>
                  <a:cs typeface="Ebrima" panose="02000000000000000000" pitchFamily="2" charset="0"/>
                </a:rPr>
                <a:t>17.2</a:t>
              </a:r>
            </a:p>
          </p:txBody>
        </p:sp>
        <p:sp>
          <p:nvSpPr>
            <p:cNvPr id="23" name="TextBox 22">
              <a:extLst>
                <a:ext uri="{FF2B5EF4-FFF2-40B4-BE49-F238E27FC236}">
                  <a16:creationId xmlns:a16="http://schemas.microsoft.com/office/drawing/2014/main" id="{46FBA8D2-2EE9-4BA1-A7C9-4410974D733A}"/>
                </a:ext>
              </a:extLst>
            </p:cNvPr>
            <p:cNvSpPr txBox="1"/>
            <p:nvPr/>
          </p:nvSpPr>
          <p:spPr>
            <a:xfrm>
              <a:off x="309437" y="3014215"/>
              <a:ext cx="2350818" cy="615553"/>
            </a:xfrm>
            <a:prstGeom prst="rect">
              <a:avLst/>
            </a:prstGeom>
            <a:noFill/>
          </p:spPr>
          <p:txBody>
            <a:bodyPr wrap="square" rtlCol="0">
              <a:spAutoFit/>
            </a:bodyPr>
            <a:lstStyle/>
            <a:p>
              <a:pPr algn="ctr"/>
              <a:r>
                <a:rPr lang="en-US" sz="2400" b="1" dirty="0">
                  <a:solidFill>
                    <a:prstClr val="white"/>
                  </a:solidFill>
                  <a:latin typeface="Ebrima" panose="02000000000000000000" pitchFamily="2" charset="0"/>
                  <a:ea typeface="Ebrima" panose="02000000000000000000" pitchFamily="2" charset="0"/>
                  <a:cs typeface="Ebrima" panose="02000000000000000000" pitchFamily="2" charset="0"/>
                </a:rPr>
                <a:t>million</a:t>
              </a:r>
            </a:p>
          </p:txBody>
        </p:sp>
        <p:sp>
          <p:nvSpPr>
            <p:cNvPr id="24" name="TextBox 23">
              <a:extLst>
                <a:ext uri="{FF2B5EF4-FFF2-40B4-BE49-F238E27FC236}">
                  <a16:creationId xmlns:a16="http://schemas.microsoft.com/office/drawing/2014/main" id="{E5DC9452-A012-404A-B675-1F6944DEC86A}"/>
                </a:ext>
              </a:extLst>
            </p:cNvPr>
            <p:cNvSpPr txBox="1"/>
            <p:nvPr/>
          </p:nvSpPr>
          <p:spPr>
            <a:xfrm>
              <a:off x="305245" y="3498064"/>
              <a:ext cx="2350818" cy="338555"/>
            </a:xfrm>
            <a:prstGeom prst="rect">
              <a:avLst/>
            </a:prstGeom>
            <a:noFill/>
          </p:spPr>
          <p:txBody>
            <a:bodyPr wrap="square" rtlCol="0">
              <a:spAutoFit/>
            </a:bodyPr>
            <a:lstStyle/>
            <a:p>
              <a:pPr algn="ctr"/>
              <a:r>
                <a:rPr lang="en-US" sz="1050" dirty="0">
                  <a:solidFill>
                    <a:prstClr val="white"/>
                  </a:solidFill>
                  <a:latin typeface="Ebrima" panose="02000000000000000000" pitchFamily="2" charset="0"/>
                  <a:ea typeface="Ebrima" panose="02000000000000000000" pitchFamily="2" charset="0"/>
                  <a:cs typeface="Ebrima" panose="02000000000000000000" pitchFamily="2" charset="0"/>
                </a:rPr>
                <a:t>kWh electricity saved</a:t>
              </a:r>
            </a:p>
          </p:txBody>
        </p:sp>
      </p:grpSp>
      <p:sp>
        <p:nvSpPr>
          <p:cNvPr id="31" name="Rectangle 30">
            <a:extLst>
              <a:ext uri="{FF2B5EF4-FFF2-40B4-BE49-F238E27FC236}">
                <a16:creationId xmlns:a16="http://schemas.microsoft.com/office/drawing/2014/main" id="{2E3309D5-2B83-4CD1-81BB-0BBAB75B6723}"/>
              </a:ext>
            </a:extLst>
          </p:cNvPr>
          <p:cNvSpPr/>
          <p:nvPr/>
        </p:nvSpPr>
        <p:spPr>
          <a:xfrm>
            <a:off x="3685751" y="1877574"/>
            <a:ext cx="1763113" cy="1561619"/>
          </a:xfrm>
          <a:prstGeom prst="rect">
            <a:avLst/>
          </a:prstGeom>
          <a:solidFill>
            <a:srgbClr val="00999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grpSp>
        <p:nvGrpSpPr>
          <p:cNvPr id="27" name="Group 26">
            <a:extLst>
              <a:ext uri="{FF2B5EF4-FFF2-40B4-BE49-F238E27FC236}">
                <a16:creationId xmlns:a16="http://schemas.microsoft.com/office/drawing/2014/main" id="{34E1A439-FC67-4660-B73F-A2B279774231}"/>
              </a:ext>
            </a:extLst>
          </p:cNvPr>
          <p:cNvGrpSpPr/>
          <p:nvPr/>
        </p:nvGrpSpPr>
        <p:grpSpPr>
          <a:xfrm>
            <a:off x="3675181" y="1994824"/>
            <a:ext cx="1767830" cy="1328187"/>
            <a:chOff x="305245" y="2065703"/>
            <a:chExt cx="2357107" cy="1770916"/>
          </a:xfrm>
        </p:grpSpPr>
        <p:sp>
          <p:nvSpPr>
            <p:cNvPr id="28" name="TextBox 27">
              <a:extLst>
                <a:ext uri="{FF2B5EF4-FFF2-40B4-BE49-F238E27FC236}">
                  <a16:creationId xmlns:a16="http://schemas.microsoft.com/office/drawing/2014/main" id="{456907C1-75AC-4811-819D-FC14B325D961}"/>
                </a:ext>
              </a:extLst>
            </p:cNvPr>
            <p:cNvSpPr txBox="1"/>
            <p:nvPr/>
          </p:nvSpPr>
          <p:spPr>
            <a:xfrm>
              <a:off x="311533" y="2065703"/>
              <a:ext cx="2350819" cy="1231106"/>
            </a:xfrm>
            <a:prstGeom prst="rect">
              <a:avLst/>
            </a:prstGeom>
            <a:noFill/>
          </p:spPr>
          <p:txBody>
            <a:bodyPr wrap="square" lIns="0" tIns="0" rIns="0" bIns="0" rtlCol="0">
              <a:spAutoFit/>
            </a:bodyPr>
            <a:lstStyle/>
            <a:p>
              <a:pPr algn="ctr"/>
              <a:r>
                <a:rPr lang="en-US" sz="6000" b="1" spc="-225" dirty="0">
                  <a:solidFill>
                    <a:prstClr val="white"/>
                  </a:solidFill>
                  <a:latin typeface="Ebrima" panose="02000000000000000000" pitchFamily="2" charset="0"/>
                  <a:ea typeface="Ebrima" panose="02000000000000000000" pitchFamily="2" charset="0"/>
                  <a:cs typeface="Ebrima" panose="02000000000000000000" pitchFamily="2" charset="0"/>
                </a:rPr>
                <a:t>83.4</a:t>
              </a:r>
            </a:p>
          </p:txBody>
        </p:sp>
        <p:sp>
          <p:nvSpPr>
            <p:cNvPr id="29" name="TextBox 28">
              <a:extLst>
                <a:ext uri="{FF2B5EF4-FFF2-40B4-BE49-F238E27FC236}">
                  <a16:creationId xmlns:a16="http://schemas.microsoft.com/office/drawing/2014/main" id="{9FE2E23C-A045-4CA7-8836-AC8C2E3E2647}"/>
                </a:ext>
              </a:extLst>
            </p:cNvPr>
            <p:cNvSpPr txBox="1"/>
            <p:nvPr/>
          </p:nvSpPr>
          <p:spPr>
            <a:xfrm>
              <a:off x="309437" y="3014215"/>
              <a:ext cx="2350818" cy="615553"/>
            </a:xfrm>
            <a:prstGeom prst="rect">
              <a:avLst/>
            </a:prstGeom>
            <a:noFill/>
          </p:spPr>
          <p:txBody>
            <a:bodyPr wrap="square" rtlCol="0">
              <a:spAutoFit/>
            </a:bodyPr>
            <a:lstStyle/>
            <a:p>
              <a:pPr algn="ctr"/>
              <a:r>
                <a:rPr lang="en-US" sz="2400" b="1" dirty="0">
                  <a:solidFill>
                    <a:prstClr val="white"/>
                  </a:solidFill>
                  <a:latin typeface="Ebrima" panose="02000000000000000000" pitchFamily="2" charset="0"/>
                  <a:ea typeface="Ebrima" panose="02000000000000000000" pitchFamily="2" charset="0"/>
                  <a:cs typeface="Ebrima" panose="02000000000000000000" pitchFamily="2" charset="0"/>
                </a:rPr>
                <a:t>million</a:t>
              </a:r>
            </a:p>
          </p:txBody>
        </p:sp>
        <p:sp>
          <p:nvSpPr>
            <p:cNvPr id="30" name="TextBox 29">
              <a:extLst>
                <a:ext uri="{FF2B5EF4-FFF2-40B4-BE49-F238E27FC236}">
                  <a16:creationId xmlns:a16="http://schemas.microsoft.com/office/drawing/2014/main" id="{CD8F5F93-5D2F-4052-88E2-5594B6C07D7F}"/>
                </a:ext>
              </a:extLst>
            </p:cNvPr>
            <p:cNvSpPr txBox="1"/>
            <p:nvPr/>
          </p:nvSpPr>
          <p:spPr>
            <a:xfrm>
              <a:off x="305245" y="3498064"/>
              <a:ext cx="2350818" cy="338555"/>
            </a:xfrm>
            <a:prstGeom prst="rect">
              <a:avLst/>
            </a:prstGeom>
            <a:noFill/>
          </p:spPr>
          <p:txBody>
            <a:bodyPr wrap="square" rtlCol="0">
              <a:spAutoFit/>
            </a:bodyPr>
            <a:lstStyle/>
            <a:p>
              <a:pPr algn="ctr"/>
              <a:r>
                <a:rPr lang="en-US" sz="1050" dirty="0">
                  <a:solidFill>
                    <a:prstClr val="white"/>
                  </a:solidFill>
                  <a:latin typeface="Ebrima" panose="02000000000000000000" pitchFamily="2" charset="0"/>
                  <a:ea typeface="Ebrima" panose="02000000000000000000" pitchFamily="2" charset="0"/>
                  <a:cs typeface="Ebrima" panose="02000000000000000000" pitchFamily="2" charset="0"/>
                </a:rPr>
                <a:t>gallons of water conserved</a:t>
              </a:r>
            </a:p>
          </p:txBody>
        </p:sp>
      </p:grpSp>
      <p:sp>
        <p:nvSpPr>
          <p:cNvPr id="32" name="Rectangle 31">
            <a:extLst>
              <a:ext uri="{FF2B5EF4-FFF2-40B4-BE49-F238E27FC236}">
                <a16:creationId xmlns:a16="http://schemas.microsoft.com/office/drawing/2014/main" id="{76972742-D9F8-4762-8A29-1A4406CB49BA}"/>
              </a:ext>
            </a:extLst>
          </p:cNvPr>
          <p:cNvSpPr/>
          <p:nvPr/>
        </p:nvSpPr>
        <p:spPr>
          <a:xfrm>
            <a:off x="5767106" y="1869706"/>
            <a:ext cx="1765775" cy="1561619"/>
          </a:xfrm>
          <a:prstGeom prst="rect">
            <a:avLst/>
          </a:prstGeom>
          <a:solidFill>
            <a:srgbClr val="669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grpSp>
        <p:nvGrpSpPr>
          <p:cNvPr id="33" name="Group 32">
            <a:extLst>
              <a:ext uri="{FF2B5EF4-FFF2-40B4-BE49-F238E27FC236}">
                <a16:creationId xmlns:a16="http://schemas.microsoft.com/office/drawing/2014/main" id="{DB48B9C5-08FB-44FC-BF84-1F45E373FFED}"/>
              </a:ext>
            </a:extLst>
          </p:cNvPr>
          <p:cNvGrpSpPr/>
          <p:nvPr/>
        </p:nvGrpSpPr>
        <p:grpSpPr>
          <a:xfrm>
            <a:off x="5767107" y="1994824"/>
            <a:ext cx="1767830" cy="1328187"/>
            <a:chOff x="305245" y="2065703"/>
            <a:chExt cx="2357107" cy="1770916"/>
          </a:xfrm>
        </p:grpSpPr>
        <p:sp>
          <p:nvSpPr>
            <p:cNvPr id="34" name="TextBox 33">
              <a:extLst>
                <a:ext uri="{FF2B5EF4-FFF2-40B4-BE49-F238E27FC236}">
                  <a16:creationId xmlns:a16="http://schemas.microsoft.com/office/drawing/2014/main" id="{D6C9A015-AF1E-4C91-99DD-618D84B5E509}"/>
                </a:ext>
              </a:extLst>
            </p:cNvPr>
            <p:cNvSpPr txBox="1"/>
            <p:nvPr/>
          </p:nvSpPr>
          <p:spPr>
            <a:xfrm>
              <a:off x="311533" y="2065703"/>
              <a:ext cx="2350819" cy="1231106"/>
            </a:xfrm>
            <a:prstGeom prst="rect">
              <a:avLst/>
            </a:prstGeom>
            <a:noFill/>
          </p:spPr>
          <p:txBody>
            <a:bodyPr wrap="square" lIns="0" tIns="0" rIns="0" bIns="0" rtlCol="0">
              <a:spAutoFit/>
            </a:bodyPr>
            <a:lstStyle/>
            <a:p>
              <a:pPr algn="ctr"/>
              <a:r>
                <a:rPr lang="en-US" sz="6000" b="1" spc="-225" dirty="0">
                  <a:solidFill>
                    <a:prstClr val="white"/>
                  </a:solidFill>
                  <a:latin typeface="Ebrima" panose="02000000000000000000" pitchFamily="2" charset="0"/>
                  <a:ea typeface="Ebrima" panose="02000000000000000000" pitchFamily="2" charset="0"/>
                  <a:cs typeface="Ebrima" panose="02000000000000000000" pitchFamily="2" charset="0"/>
                </a:rPr>
                <a:t>4</a:t>
              </a:r>
            </a:p>
          </p:txBody>
        </p:sp>
        <p:sp>
          <p:nvSpPr>
            <p:cNvPr id="35" name="TextBox 34">
              <a:extLst>
                <a:ext uri="{FF2B5EF4-FFF2-40B4-BE49-F238E27FC236}">
                  <a16:creationId xmlns:a16="http://schemas.microsoft.com/office/drawing/2014/main" id="{E73BD6AB-540B-4FAB-A46A-F1E9879EB0AB}"/>
                </a:ext>
              </a:extLst>
            </p:cNvPr>
            <p:cNvSpPr txBox="1"/>
            <p:nvPr/>
          </p:nvSpPr>
          <p:spPr>
            <a:xfrm>
              <a:off x="309437" y="3014215"/>
              <a:ext cx="2350818" cy="615553"/>
            </a:xfrm>
            <a:prstGeom prst="rect">
              <a:avLst/>
            </a:prstGeom>
            <a:noFill/>
          </p:spPr>
          <p:txBody>
            <a:bodyPr wrap="square" rtlCol="0">
              <a:spAutoFit/>
            </a:bodyPr>
            <a:lstStyle/>
            <a:p>
              <a:pPr algn="ctr"/>
              <a:r>
                <a:rPr lang="en-US" sz="2400" b="1" dirty="0">
                  <a:solidFill>
                    <a:prstClr val="white"/>
                  </a:solidFill>
                  <a:latin typeface="Ebrima" panose="02000000000000000000" pitchFamily="2" charset="0"/>
                  <a:ea typeface="Ebrima" panose="02000000000000000000" pitchFamily="2" charset="0"/>
                  <a:cs typeface="Ebrima" panose="02000000000000000000" pitchFamily="2" charset="0"/>
                </a:rPr>
                <a:t>million</a:t>
              </a:r>
            </a:p>
          </p:txBody>
        </p:sp>
        <p:sp>
          <p:nvSpPr>
            <p:cNvPr id="36" name="TextBox 35">
              <a:extLst>
                <a:ext uri="{FF2B5EF4-FFF2-40B4-BE49-F238E27FC236}">
                  <a16:creationId xmlns:a16="http://schemas.microsoft.com/office/drawing/2014/main" id="{904DEED3-2BA6-43F7-83EE-522388360EEF}"/>
                </a:ext>
              </a:extLst>
            </p:cNvPr>
            <p:cNvSpPr txBox="1"/>
            <p:nvPr/>
          </p:nvSpPr>
          <p:spPr>
            <a:xfrm>
              <a:off x="305245" y="3498064"/>
              <a:ext cx="2350818" cy="338555"/>
            </a:xfrm>
            <a:prstGeom prst="rect">
              <a:avLst/>
            </a:prstGeom>
            <a:noFill/>
          </p:spPr>
          <p:txBody>
            <a:bodyPr wrap="square" rtlCol="0">
              <a:spAutoFit/>
            </a:bodyPr>
            <a:lstStyle/>
            <a:p>
              <a:pPr algn="ctr"/>
              <a:r>
                <a:rPr lang="en-US" sz="1050" dirty="0">
                  <a:solidFill>
                    <a:prstClr val="white"/>
                  </a:solidFill>
                  <a:latin typeface="Ebrima" panose="02000000000000000000" pitchFamily="2" charset="0"/>
                  <a:ea typeface="Ebrima" panose="02000000000000000000" pitchFamily="2" charset="0"/>
                  <a:cs typeface="Ebrima" panose="02000000000000000000" pitchFamily="2" charset="0"/>
                </a:rPr>
                <a:t>vehicle miles reduced</a:t>
              </a:r>
            </a:p>
          </p:txBody>
        </p:sp>
      </p:grpSp>
      <p:sp>
        <p:nvSpPr>
          <p:cNvPr id="37" name="Rectangle 36">
            <a:extLst>
              <a:ext uri="{FF2B5EF4-FFF2-40B4-BE49-F238E27FC236}">
                <a16:creationId xmlns:a16="http://schemas.microsoft.com/office/drawing/2014/main" id="{F482B6F0-5841-4CA2-B57A-E6D65F65F362}"/>
              </a:ext>
            </a:extLst>
          </p:cNvPr>
          <p:cNvSpPr/>
          <p:nvPr/>
        </p:nvSpPr>
        <p:spPr>
          <a:xfrm>
            <a:off x="1603979" y="3691414"/>
            <a:ext cx="1763113" cy="1569982"/>
          </a:xfrm>
          <a:prstGeom prst="rect">
            <a:avLst/>
          </a:prstGeom>
          <a:solidFill>
            <a:srgbClr val="00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grpSp>
        <p:nvGrpSpPr>
          <p:cNvPr id="38" name="Group 37">
            <a:extLst>
              <a:ext uri="{FF2B5EF4-FFF2-40B4-BE49-F238E27FC236}">
                <a16:creationId xmlns:a16="http://schemas.microsoft.com/office/drawing/2014/main" id="{875512E4-0018-41FE-9B1F-9D2C5E8617D2}"/>
              </a:ext>
            </a:extLst>
          </p:cNvPr>
          <p:cNvGrpSpPr/>
          <p:nvPr/>
        </p:nvGrpSpPr>
        <p:grpSpPr>
          <a:xfrm>
            <a:off x="1601470" y="3802099"/>
            <a:ext cx="1767830" cy="1328187"/>
            <a:chOff x="305245" y="2065703"/>
            <a:chExt cx="2357107" cy="1770916"/>
          </a:xfrm>
        </p:grpSpPr>
        <p:sp>
          <p:nvSpPr>
            <p:cNvPr id="39" name="TextBox 38">
              <a:extLst>
                <a:ext uri="{FF2B5EF4-FFF2-40B4-BE49-F238E27FC236}">
                  <a16:creationId xmlns:a16="http://schemas.microsoft.com/office/drawing/2014/main" id="{B588D27D-32D9-4BA9-BE1F-113A4784322F}"/>
                </a:ext>
              </a:extLst>
            </p:cNvPr>
            <p:cNvSpPr txBox="1"/>
            <p:nvPr/>
          </p:nvSpPr>
          <p:spPr>
            <a:xfrm>
              <a:off x="311533" y="2065703"/>
              <a:ext cx="2350819" cy="1231106"/>
            </a:xfrm>
            <a:prstGeom prst="rect">
              <a:avLst/>
            </a:prstGeom>
            <a:noFill/>
          </p:spPr>
          <p:txBody>
            <a:bodyPr wrap="square" lIns="0" tIns="0" rIns="0" bIns="0" rtlCol="0">
              <a:spAutoFit/>
            </a:bodyPr>
            <a:lstStyle/>
            <a:p>
              <a:pPr algn="ctr"/>
              <a:r>
                <a:rPr lang="en-US" sz="6000" b="1" spc="-225" dirty="0">
                  <a:solidFill>
                    <a:prstClr val="white"/>
                  </a:solidFill>
                  <a:latin typeface="Ebrima" panose="02000000000000000000" pitchFamily="2" charset="0"/>
                  <a:ea typeface="Ebrima" panose="02000000000000000000" pitchFamily="2" charset="0"/>
                  <a:cs typeface="Ebrima" panose="02000000000000000000" pitchFamily="2" charset="0"/>
                </a:rPr>
                <a:t>400</a:t>
              </a:r>
            </a:p>
          </p:txBody>
        </p:sp>
        <p:sp>
          <p:nvSpPr>
            <p:cNvPr id="40" name="TextBox 39">
              <a:extLst>
                <a:ext uri="{FF2B5EF4-FFF2-40B4-BE49-F238E27FC236}">
                  <a16:creationId xmlns:a16="http://schemas.microsoft.com/office/drawing/2014/main" id="{35436B63-7A2B-4F2A-9ED9-C5BE9D2BD782}"/>
                </a:ext>
              </a:extLst>
            </p:cNvPr>
            <p:cNvSpPr txBox="1"/>
            <p:nvPr/>
          </p:nvSpPr>
          <p:spPr>
            <a:xfrm>
              <a:off x="309437" y="3014215"/>
              <a:ext cx="2350818" cy="615553"/>
            </a:xfrm>
            <a:prstGeom prst="rect">
              <a:avLst/>
            </a:prstGeom>
            <a:noFill/>
          </p:spPr>
          <p:txBody>
            <a:bodyPr wrap="square" rtlCol="0">
              <a:spAutoFit/>
            </a:bodyPr>
            <a:lstStyle/>
            <a:p>
              <a:pPr algn="ctr"/>
              <a:r>
                <a:rPr lang="en-US" sz="2400" b="1" dirty="0">
                  <a:solidFill>
                    <a:prstClr val="white"/>
                  </a:solidFill>
                  <a:latin typeface="Ebrima" panose="02000000000000000000" pitchFamily="2" charset="0"/>
                  <a:ea typeface="Ebrima" panose="02000000000000000000" pitchFamily="2" charset="0"/>
                  <a:cs typeface="Ebrima" panose="02000000000000000000" pitchFamily="2" charset="0"/>
                </a:rPr>
                <a:t>thousand</a:t>
              </a:r>
            </a:p>
          </p:txBody>
        </p:sp>
        <p:sp>
          <p:nvSpPr>
            <p:cNvPr id="41" name="TextBox 40">
              <a:extLst>
                <a:ext uri="{FF2B5EF4-FFF2-40B4-BE49-F238E27FC236}">
                  <a16:creationId xmlns:a16="http://schemas.microsoft.com/office/drawing/2014/main" id="{59C95D29-B2E9-4EBC-B322-28ECA7C91978}"/>
                </a:ext>
              </a:extLst>
            </p:cNvPr>
            <p:cNvSpPr txBox="1"/>
            <p:nvPr/>
          </p:nvSpPr>
          <p:spPr>
            <a:xfrm>
              <a:off x="305245" y="3498064"/>
              <a:ext cx="2350818" cy="338555"/>
            </a:xfrm>
            <a:prstGeom prst="rect">
              <a:avLst/>
            </a:prstGeom>
            <a:noFill/>
          </p:spPr>
          <p:txBody>
            <a:bodyPr wrap="square" rtlCol="0">
              <a:spAutoFit/>
            </a:bodyPr>
            <a:lstStyle/>
            <a:p>
              <a:pPr algn="ctr"/>
              <a:r>
                <a:rPr lang="en-US" sz="1050" dirty="0">
                  <a:solidFill>
                    <a:prstClr val="white"/>
                  </a:solidFill>
                  <a:latin typeface="Ebrima" panose="02000000000000000000" pitchFamily="2" charset="0"/>
                  <a:ea typeface="Ebrima" panose="02000000000000000000" pitchFamily="2" charset="0"/>
                  <a:cs typeface="Ebrima" panose="02000000000000000000" pitchFamily="2" charset="0"/>
                </a:rPr>
                <a:t>gallons of fuel saved</a:t>
              </a:r>
            </a:p>
          </p:txBody>
        </p:sp>
      </p:grpSp>
      <p:sp>
        <p:nvSpPr>
          <p:cNvPr id="42" name="Rectangle 41">
            <a:extLst>
              <a:ext uri="{FF2B5EF4-FFF2-40B4-BE49-F238E27FC236}">
                <a16:creationId xmlns:a16="http://schemas.microsoft.com/office/drawing/2014/main" id="{3F568B1F-B0F6-41A6-842C-C69703EF23C9}"/>
              </a:ext>
            </a:extLst>
          </p:cNvPr>
          <p:cNvSpPr/>
          <p:nvPr/>
        </p:nvSpPr>
        <p:spPr>
          <a:xfrm>
            <a:off x="5761475" y="3691973"/>
            <a:ext cx="1750379" cy="1569393"/>
          </a:xfrm>
          <a:prstGeom prst="rect">
            <a:avLst/>
          </a:prstGeom>
          <a:solidFill>
            <a:schemeClr val="accent4">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pic>
        <p:nvPicPr>
          <p:cNvPr id="1026" name="Picture 2" descr="Packs, Pile, Money, Finance, Currency, Crisis, Success">
            <a:extLst>
              <a:ext uri="{FF2B5EF4-FFF2-40B4-BE49-F238E27FC236}">
                <a16:creationId xmlns:a16="http://schemas.microsoft.com/office/drawing/2014/main" id="{F24617DC-ABC7-45D3-8B38-B64A1FD310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4989" y="3691415"/>
            <a:ext cx="1750379" cy="156995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48363AB5-C2D9-4309-A95F-273A48F84B49}"/>
              </a:ext>
            </a:extLst>
          </p:cNvPr>
          <p:cNvSpPr/>
          <p:nvPr/>
        </p:nvSpPr>
        <p:spPr>
          <a:xfrm>
            <a:off x="3694991" y="3691413"/>
            <a:ext cx="1763113" cy="1567728"/>
          </a:xfrm>
          <a:prstGeom prst="rect">
            <a:avLst/>
          </a:prstGeom>
          <a:solidFill>
            <a:srgbClr val="FF0000">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grpSp>
        <p:nvGrpSpPr>
          <p:cNvPr id="43" name="Group 42">
            <a:extLst>
              <a:ext uri="{FF2B5EF4-FFF2-40B4-BE49-F238E27FC236}">
                <a16:creationId xmlns:a16="http://schemas.microsoft.com/office/drawing/2014/main" id="{2386AA09-5638-4FD2-AA6A-7042A72B9BBF}"/>
              </a:ext>
            </a:extLst>
          </p:cNvPr>
          <p:cNvGrpSpPr/>
          <p:nvPr/>
        </p:nvGrpSpPr>
        <p:grpSpPr>
          <a:xfrm>
            <a:off x="3670464" y="3802080"/>
            <a:ext cx="1767830" cy="1328187"/>
            <a:chOff x="305245" y="2065703"/>
            <a:chExt cx="2357107" cy="1770916"/>
          </a:xfrm>
        </p:grpSpPr>
        <p:sp>
          <p:nvSpPr>
            <p:cNvPr id="44" name="TextBox 43">
              <a:extLst>
                <a:ext uri="{FF2B5EF4-FFF2-40B4-BE49-F238E27FC236}">
                  <a16:creationId xmlns:a16="http://schemas.microsoft.com/office/drawing/2014/main" id="{301C1F19-F826-4CF9-A152-716E844FBC69}"/>
                </a:ext>
              </a:extLst>
            </p:cNvPr>
            <p:cNvSpPr txBox="1"/>
            <p:nvPr/>
          </p:nvSpPr>
          <p:spPr>
            <a:xfrm>
              <a:off x="311533" y="2065703"/>
              <a:ext cx="2350819" cy="1231106"/>
            </a:xfrm>
            <a:prstGeom prst="rect">
              <a:avLst/>
            </a:prstGeom>
            <a:noFill/>
          </p:spPr>
          <p:txBody>
            <a:bodyPr wrap="square" lIns="0" tIns="0" rIns="0" bIns="0" rtlCol="0">
              <a:spAutoFit/>
            </a:bodyPr>
            <a:lstStyle/>
            <a:p>
              <a:pPr algn="ctr"/>
              <a:r>
                <a:rPr lang="en-US" sz="6000" b="1" spc="-225" dirty="0">
                  <a:solidFill>
                    <a:prstClr val="white"/>
                  </a:solidFill>
                  <a:latin typeface="Ebrima" panose="02000000000000000000" pitchFamily="2" charset="0"/>
                  <a:ea typeface="Ebrima" panose="02000000000000000000" pitchFamily="2" charset="0"/>
                  <a:cs typeface="Ebrima" panose="02000000000000000000" pitchFamily="2" charset="0"/>
                </a:rPr>
                <a:t>8</a:t>
              </a:r>
            </a:p>
          </p:txBody>
        </p:sp>
        <p:sp>
          <p:nvSpPr>
            <p:cNvPr id="45" name="TextBox 44">
              <a:extLst>
                <a:ext uri="{FF2B5EF4-FFF2-40B4-BE49-F238E27FC236}">
                  <a16:creationId xmlns:a16="http://schemas.microsoft.com/office/drawing/2014/main" id="{2123AC54-15A6-4E2D-8AB4-14480715DE1A}"/>
                </a:ext>
              </a:extLst>
            </p:cNvPr>
            <p:cNvSpPr txBox="1"/>
            <p:nvPr/>
          </p:nvSpPr>
          <p:spPr>
            <a:xfrm>
              <a:off x="309437" y="3014215"/>
              <a:ext cx="2350818" cy="615553"/>
            </a:xfrm>
            <a:prstGeom prst="rect">
              <a:avLst/>
            </a:prstGeom>
            <a:noFill/>
          </p:spPr>
          <p:txBody>
            <a:bodyPr wrap="square" rtlCol="0">
              <a:spAutoFit/>
            </a:bodyPr>
            <a:lstStyle/>
            <a:p>
              <a:pPr algn="ctr"/>
              <a:r>
                <a:rPr lang="en-US" sz="2400" b="1" dirty="0">
                  <a:solidFill>
                    <a:prstClr val="white"/>
                  </a:solidFill>
                  <a:latin typeface="Ebrima" panose="02000000000000000000" pitchFamily="2" charset="0"/>
                  <a:ea typeface="Ebrima" panose="02000000000000000000" pitchFamily="2" charset="0"/>
                  <a:cs typeface="Ebrima" panose="02000000000000000000" pitchFamily="2" charset="0"/>
                </a:rPr>
                <a:t>million</a:t>
              </a:r>
            </a:p>
          </p:txBody>
        </p:sp>
        <p:sp>
          <p:nvSpPr>
            <p:cNvPr id="46" name="TextBox 45">
              <a:extLst>
                <a:ext uri="{FF2B5EF4-FFF2-40B4-BE49-F238E27FC236}">
                  <a16:creationId xmlns:a16="http://schemas.microsoft.com/office/drawing/2014/main" id="{3CECF3ED-8373-4728-9EDC-C61CD15E010E}"/>
                </a:ext>
              </a:extLst>
            </p:cNvPr>
            <p:cNvSpPr txBox="1"/>
            <p:nvPr/>
          </p:nvSpPr>
          <p:spPr>
            <a:xfrm>
              <a:off x="305245" y="3498064"/>
              <a:ext cx="2350818" cy="338555"/>
            </a:xfrm>
            <a:prstGeom prst="rect">
              <a:avLst/>
            </a:prstGeom>
            <a:noFill/>
          </p:spPr>
          <p:txBody>
            <a:bodyPr wrap="square" rtlCol="0">
              <a:spAutoFit/>
            </a:bodyPr>
            <a:lstStyle/>
            <a:p>
              <a:pPr algn="ctr"/>
              <a:r>
                <a:rPr lang="en-US" sz="1050" dirty="0">
                  <a:solidFill>
                    <a:prstClr val="white"/>
                  </a:solidFill>
                  <a:latin typeface="Ebrima" panose="02000000000000000000" pitchFamily="2" charset="0"/>
                  <a:ea typeface="Ebrima" panose="02000000000000000000" pitchFamily="2" charset="0"/>
                  <a:cs typeface="Ebrima" panose="02000000000000000000" pitchFamily="2" charset="0"/>
                </a:rPr>
                <a:t>dollars saved</a:t>
              </a:r>
            </a:p>
          </p:txBody>
        </p:sp>
      </p:grpSp>
      <p:grpSp>
        <p:nvGrpSpPr>
          <p:cNvPr id="49" name="Group 48">
            <a:extLst>
              <a:ext uri="{FF2B5EF4-FFF2-40B4-BE49-F238E27FC236}">
                <a16:creationId xmlns:a16="http://schemas.microsoft.com/office/drawing/2014/main" id="{77DF25FC-67F5-41A9-8E00-83C1EBF69A54}"/>
              </a:ext>
            </a:extLst>
          </p:cNvPr>
          <p:cNvGrpSpPr/>
          <p:nvPr/>
        </p:nvGrpSpPr>
        <p:grpSpPr>
          <a:xfrm>
            <a:off x="5736315" y="3813939"/>
            <a:ext cx="1767830" cy="1328187"/>
            <a:chOff x="305245" y="2065703"/>
            <a:chExt cx="2357107" cy="1770916"/>
          </a:xfrm>
        </p:grpSpPr>
        <p:sp>
          <p:nvSpPr>
            <p:cNvPr id="50" name="TextBox 49">
              <a:extLst>
                <a:ext uri="{FF2B5EF4-FFF2-40B4-BE49-F238E27FC236}">
                  <a16:creationId xmlns:a16="http://schemas.microsoft.com/office/drawing/2014/main" id="{B7A9FB14-C6F6-42AD-A47B-D522614E0E3E}"/>
                </a:ext>
              </a:extLst>
            </p:cNvPr>
            <p:cNvSpPr txBox="1"/>
            <p:nvPr/>
          </p:nvSpPr>
          <p:spPr>
            <a:xfrm>
              <a:off x="311533" y="2065703"/>
              <a:ext cx="2350819" cy="1231106"/>
            </a:xfrm>
            <a:prstGeom prst="rect">
              <a:avLst/>
            </a:prstGeom>
            <a:noFill/>
          </p:spPr>
          <p:txBody>
            <a:bodyPr wrap="square" lIns="0" tIns="0" rIns="0" bIns="0" rtlCol="0">
              <a:spAutoFit/>
            </a:bodyPr>
            <a:lstStyle/>
            <a:p>
              <a:pPr algn="ctr"/>
              <a:r>
                <a:rPr lang="en-US" sz="6000" b="1" spc="-225" dirty="0">
                  <a:solidFill>
                    <a:prstClr val="white"/>
                  </a:solidFill>
                  <a:latin typeface="Ebrima" panose="02000000000000000000" pitchFamily="2" charset="0"/>
                  <a:ea typeface="Ebrima" panose="02000000000000000000" pitchFamily="2" charset="0"/>
                  <a:cs typeface="Ebrima" panose="02000000000000000000" pitchFamily="2" charset="0"/>
                </a:rPr>
                <a:t>19.5</a:t>
              </a:r>
            </a:p>
          </p:txBody>
        </p:sp>
        <p:sp>
          <p:nvSpPr>
            <p:cNvPr id="51" name="TextBox 50">
              <a:extLst>
                <a:ext uri="{FF2B5EF4-FFF2-40B4-BE49-F238E27FC236}">
                  <a16:creationId xmlns:a16="http://schemas.microsoft.com/office/drawing/2014/main" id="{A4B0DEB9-8451-4EA5-9704-420C415B60D6}"/>
                </a:ext>
              </a:extLst>
            </p:cNvPr>
            <p:cNvSpPr txBox="1"/>
            <p:nvPr/>
          </p:nvSpPr>
          <p:spPr>
            <a:xfrm>
              <a:off x="309437" y="3014215"/>
              <a:ext cx="2350818" cy="615553"/>
            </a:xfrm>
            <a:prstGeom prst="rect">
              <a:avLst/>
            </a:prstGeom>
            <a:noFill/>
          </p:spPr>
          <p:txBody>
            <a:bodyPr wrap="square" rtlCol="0">
              <a:spAutoFit/>
            </a:bodyPr>
            <a:lstStyle/>
            <a:p>
              <a:pPr algn="ctr"/>
              <a:r>
                <a:rPr lang="en-US" sz="2400" b="1" dirty="0">
                  <a:solidFill>
                    <a:prstClr val="white"/>
                  </a:solidFill>
                  <a:latin typeface="Ebrima" panose="02000000000000000000" pitchFamily="2" charset="0"/>
                  <a:ea typeface="Ebrima" panose="02000000000000000000" pitchFamily="2" charset="0"/>
                  <a:cs typeface="Ebrima" panose="02000000000000000000" pitchFamily="2" charset="0"/>
                </a:rPr>
                <a:t>million</a:t>
              </a:r>
            </a:p>
          </p:txBody>
        </p:sp>
        <p:sp>
          <p:nvSpPr>
            <p:cNvPr id="52" name="TextBox 51">
              <a:extLst>
                <a:ext uri="{FF2B5EF4-FFF2-40B4-BE49-F238E27FC236}">
                  <a16:creationId xmlns:a16="http://schemas.microsoft.com/office/drawing/2014/main" id="{170D8B66-7750-4979-96F2-AD6A0F9713BA}"/>
                </a:ext>
              </a:extLst>
            </p:cNvPr>
            <p:cNvSpPr txBox="1"/>
            <p:nvPr/>
          </p:nvSpPr>
          <p:spPr>
            <a:xfrm>
              <a:off x="305245" y="3498064"/>
              <a:ext cx="2350818" cy="338555"/>
            </a:xfrm>
            <a:prstGeom prst="rect">
              <a:avLst/>
            </a:prstGeom>
            <a:noFill/>
          </p:spPr>
          <p:txBody>
            <a:bodyPr wrap="square" rtlCol="0">
              <a:spAutoFit/>
            </a:bodyPr>
            <a:lstStyle/>
            <a:p>
              <a:pPr algn="ctr"/>
              <a:r>
                <a:rPr lang="en-US" sz="1050" dirty="0">
                  <a:solidFill>
                    <a:prstClr val="white"/>
                  </a:solidFill>
                  <a:latin typeface="Ebrima" panose="02000000000000000000" pitchFamily="2" charset="0"/>
                  <a:ea typeface="Ebrima" panose="02000000000000000000" pitchFamily="2" charset="0"/>
                  <a:cs typeface="Ebrima" panose="02000000000000000000" pitchFamily="2" charset="0"/>
                </a:rPr>
                <a:t>pounds of waste reduced</a:t>
              </a:r>
            </a:p>
          </p:txBody>
        </p:sp>
      </p:grpSp>
      <p:sp>
        <p:nvSpPr>
          <p:cNvPr id="53" name="Rectangle 52">
            <a:extLst>
              <a:ext uri="{FF2B5EF4-FFF2-40B4-BE49-F238E27FC236}">
                <a16:creationId xmlns:a16="http://schemas.microsoft.com/office/drawing/2014/main" id="{39796FD7-DC62-473A-A4D7-EC05F913DC82}"/>
              </a:ext>
            </a:extLst>
          </p:cNvPr>
          <p:cNvSpPr/>
          <p:nvPr/>
        </p:nvSpPr>
        <p:spPr>
          <a:xfrm>
            <a:off x="4546" y="-9664"/>
            <a:ext cx="9144001" cy="809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Annual Results  </a:t>
            </a:r>
          </a:p>
        </p:txBody>
      </p:sp>
    </p:spTree>
    <p:extLst>
      <p:ext uri="{BB962C8B-B14F-4D97-AF65-F5344CB8AC3E}">
        <p14:creationId xmlns:p14="http://schemas.microsoft.com/office/powerpoint/2010/main" val="12296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E32C8-D795-40CD-B5AD-1273529EB5A6}"/>
              </a:ext>
            </a:extLst>
          </p:cNvPr>
          <p:cNvPicPr>
            <a:picLocks noChangeAspect="1"/>
          </p:cNvPicPr>
          <p:nvPr/>
        </p:nvPicPr>
        <p:blipFill>
          <a:blip r:embed="rId3"/>
          <a:stretch>
            <a:fillRect/>
          </a:stretch>
        </p:blipFill>
        <p:spPr>
          <a:xfrm>
            <a:off x="5020717" y="648404"/>
            <a:ext cx="4121253" cy="2499577"/>
          </a:xfrm>
          <a:prstGeom prst="rect">
            <a:avLst/>
          </a:prstGeom>
        </p:spPr>
      </p:pic>
      <p:pic>
        <p:nvPicPr>
          <p:cNvPr id="9" name="Picture 8" descr="A picture containing person, indoor, holding, hand&#10;&#10;Description generated with very high confidence">
            <a:extLst>
              <a:ext uri="{FF2B5EF4-FFF2-40B4-BE49-F238E27FC236}">
                <a16:creationId xmlns:a16="http://schemas.microsoft.com/office/drawing/2014/main" id="{B0922398-7783-437D-B5DD-CC7E714EE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08771"/>
            <a:ext cx="9144000" cy="4840458"/>
          </a:xfrm>
          <a:prstGeom prst="rect">
            <a:avLst/>
          </a:prstGeom>
        </p:spPr>
      </p:pic>
      <p:sp>
        <p:nvSpPr>
          <p:cNvPr id="7" name="object 3">
            <a:extLst>
              <a:ext uri="{FF2B5EF4-FFF2-40B4-BE49-F238E27FC236}">
                <a16:creationId xmlns:a16="http://schemas.microsoft.com/office/drawing/2014/main" id="{EF5FDFEE-4F72-43F8-A9DB-CE1A51995E31}"/>
              </a:ext>
            </a:extLst>
          </p:cNvPr>
          <p:cNvSpPr/>
          <p:nvPr/>
        </p:nvSpPr>
        <p:spPr>
          <a:xfrm>
            <a:off x="4847504" y="1167788"/>
            <a:ext cx="4123283" cy="4532869"/>
          </a:xfrm>
          <a:custGeom>
            <a:avLst/>
            <a:gdLst/>
            <a:ahLst/>
            <a:cxnLst/>
            <a:rect l="l" t="t" r="r" b="b"/>
            <a:pathLst>
              <a:path w="4238625" h="3809365">
                <a:moveTo>
                  <a:pt x="0" y="0"/>
                </a:moveTo>
                <a:lnTo>
                  <a:pt x="4238625" y="0"/>
                </a:lnTo>
                <a:lnTo>
                  <a:pt x="4238625" y="3809365"/>
                </a:lnTo>
                <a:lnTo>
                  <a:pt x="0" y="3809365"/>
                </a:lnTo>
                <a:lnTo>
                  <a:pt x="0" y="0"/>
                </a:lnTo>
                <a:close/>
              </a:path>
            </a:pathLst>
          </a:custGeom>
          <a:solidFill>
            <a:srgbClr val="FFFFFF"/>
          </a:solidFill>
        </p:spPr>
        <p:txBody>
          <a:bodyPr wrap="square" lIns="0" tIns="0" rIns="0" bIns="0" rtlCol="0"/>
          <a:lstStyle/>
          <a:p>
            <a:endParaRPr sz="1266"/>
          </a:p>
        </p:txBody>
      </p:sp>
      <p:pic>
        <p:nvPicPr>
          <p:cNvPr id="10" name="Picture 9">
            <a:hlinkClick r:id="rId5"/>
            <a:extLst>
              <a:ext uri="{FF2B5EF4-FFF2-40B4-BE49-F238E27FC236}">
                <a16:creationId xmlns:a16="http://schemas.microsoft.com/office/drawing/2014/main" id="{F9692539-F335-43B7-B3C8-F09DA7878212}"/>
              </a:ext>
            </a:extLst>
          </p:cNvPr>
          <p:cNvPicPr>
            <a:picLocks noChangeAspect="1"/>
          </p:cNvPicPr>
          <p:nvPr/>
        </p:nvPicPr>
        <p:blipFill>
          <a:blip r:embed="rId6"/>
          <a:stretch>
            <a:fillRect/>
          </a:stretch>
        </p:blipFill>
        <p:spPr>
          <a:xfrm>
            <a:off x="5046468" y="3570563"/>
            <a:ext cx="752517" cy="503112"/>
          </a:xfrm>
          <a:prstGeom prst="rect">
            <a:avLst/>
          </a:prstGeom>
        </p:spPr>
      </p:pic>
      <p:pic>
        <p:nvPicPr>
          <p:cNvPr id="12" name="Picture 11">
            <a:hlinkClick r:id="rId7"/>
            <a:extLst>
              <a:ext uri="{FF2B5EF4-FFF2-40B4-BE49-F238E27FC236}">
                <a16:creationId xmlns:a16="http://schemas.microsoft.com/office/drawing/2014/main" id="{DF7141A8-F886-45B2-A6ED-D7A076A8FC8F}"/>
              </a:ext>
            </a:extLst>
          </p:cNvPr>
          <p:cNvPicPr>
            <a:picLocks noChangeAspect="1"/>
          </p:cNvPicPr>
          <p:nvPr/>
        </p:nvPicPr>
        <p:blipFill>
          <a:blip r:embed="rId8"/>
          <a:stretch>
            <a:fillRect/>
          </a:stretch>
        </p:blipFill>
        <p:spPr>
          <a:xfrm>
            <a:off x="7415454" y="4353337"/>
            <a:ext cx="567006" cy="496513"/>
          </a:xfrm>
          <a:prstGeom prst="flowChartConnector">
            <a:avLst/>
          </a:prstGeom>
        </p:spPr>
      </p:pic>
      <p:sp>
        <p:nvSpPr>
          <p:cNvPr id="13" name="TextBox 12">
            <a:extLst>
              <a:ext uri="{FF2B5EF4-FFF2-40B4-BE49-F238E27FC236}">
                <a16:creationId xmlns:a16="http://schemas.microsoft.com/office/drawing/2014/main" id="{B5BC5ACD-EA06-407A-B7C9-927A69299597}"/>
              </a:ext>
            </a:extLst>
          </p:cNvPr>
          <p:cNvSpPr txBox="1"/>
          <p:nvPr/>
        </p:nvSpPr>
        <p:spPr>
          <a:xfrm>
            <a:off x="5723435" y="3546599"/>
            <a:ext cx="3420565" cy="646331"/>
          </a:xfrm>
          <a:prstGeom prst="rect">
            <a:avLst/>
          </a:prstGeom>
          <a:noFill/>
        </p:spPr>
        <p:txBody>
          <a:bodyPr wrap="square" rtlCol="0">
            <a:spAutoFit/>
          </a:bodyPr>
          <a:lstStyle/>
          <a:p>
            <a:r>
              <a:rPr lang="en-US" b="1" dirty="0"/>
              <a:t>Like us on Facebook</a:t>
            </a:r>
          </a:p>
          <a:p>
            <a:r>
              <a:rPr lang="en-US" dirty="0"/>
              <a:t>@</a:t>
            </a:r>
            <a:r>
              <a:rPr lang="en-US" dirty="0" err="1"/>
              <a:t>NJSustainableBusinessRegistry</a:t>
            </a:r>
            <a:endParaRPr lang="en-US" dirty="0"/>
          </a:p>
        </p:txBody>
      </p:sp>
      <p:sp>
        <p:nvSpPr>
          <p:cNvPr id="14" name="TextBox 13">
            <a:extLst>
              <a:ext uri="{FF2B5EF4-FFF2-40B4-BE49-F238E27FC236}">
                <a16:creationId xmlns:a16="http://schemas.microsoft.com/office/drawing/2014/main" id="{FC806EE4-8864-4D4A-8DB8-C72025227DBD}"/>
              </a:ext>
            </a:extLst>
          </p:cNvPr>
          <p:cNvSpPr txBox="1"/>
          <p:nvPr/>
        </p:nvSpPr>
        <p:spPr>
          <a:xfrm>
            <a:off x="5046468" y="4244671"/>
            <a:ext cx="2235681" cy="646331"/>
          </a:xfrm>
          <a:prstGeom prst="rect">
            <a:avLst/>
          </a:prstGeom>
          <a:noFill/>
        </p:spPr>
        <p:txBody>
          <a:bodyPr wrap="square" rtlCol="0">
            <a:spAutoFit/>
          </a:bodyPr>
          <a:lstStyle/>
          <a:p>
            <a:r>
              <a:rPr lang="en-US" b="1" dirty="0"/>
              <a:t>Follow us on Twitter</a:t>
            </a:r>
          </a:p>
          <a:p>
            <a:r>
              <a:rPr lang="en-US" dirty="0"/>
              <a:t>@NJSBDC_GREENBIZ</a:t>
            </a:r>
          </a:p>
        </p:txBody>
      </p:sp>
      <p:pic>
        <p:nvPicPr>
          <p:cNvPr id="15" name="Picture 14">
            <a:hlinkClick r:id="rId9"/>
            <a:extLst>
              <a:ext uri="{FF2B5EF4-FFF2-40B4-BE49-F238E27FC236}">
                <a16:creationId xmlns:a16="http://schemas.microsoft.com/office/drawing/2014/main" id="{12E701B7-9F58-49A8-A791-CC3550AC887D}"/>
              </a:ext>
            </a:extLst>
          </p:cNvPr>
          <p:cNvPicPr>
            <a:picLocks noChangeAspect="1"/>
          </p:cNvPicPr>
          <p:nvPr/>
        </p:nvPicPr>
        <p:blipFill>
          <a:blip r:embed="rId10"/>
          <a:stretch>
            <a:fillRect/>
          </a:stretch>
        </p:blipFill>
        <p:spPr>
          <a:xfrm>
            <a:off x="5123482" y="4995972"/>
            <a:ext cx="589040" cy="584172"/>
          </a:xfrm>
          <a:prstGeom prst="rect">
            <a:avLst/>
          </a:prstGeom>
        </p:spPr>
      </p:pic>
      <p:sp>
        <p:nvSpPr>
          <p:cNvPr id="16" name="object 4">
            <a:extLst>
              <a:ext uri="{FF2B5EF4-FFF2-40B4-BE49-F238E27FC236}">
                <a16:creationId xmlns:a16="http://schemas.microsoft.com/office/drawing/2014/main" id="{B7E8287F-96F5-4CAC-B3EA-923348958564}"/>
              </a:ext>
            </a:extLst>
          </p:cNvPr>
          <p:cNvSpPr txBox="1">
            <a:spLocks/>
          </p:cNvSpPr>
          <p:nvPr/>
        </p:nvSpPr>
        <p:spPr>
          <a:xfrm>
            <a:off x="6586649" y="3163957"/>
            <a:ext cx="2224616" cy="30777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8930">
              <a:lnSpc>
                <a:spcPct val="100000"/>
              </a:lnSpc>
            </a:pPr>
            <a:r>
              <a:rPr lang="en-US" sz="2000" b="1" spc="-67" dirty="0">
                <a:solidFill>
                  <a:srgbClr val="212121"/>
                </a:solidFill>
                <a:latin typeface="+mn-lt"/>
                <a:cs typeface="Palatino Linotype"/>
              </a:rPr>
              <a:t>BE SOCIAL WITH</a:t>
            </a:r>
            <a:r>
              <a:rPr lang="en-US" sz="2000" b="1" spc="-42" dirty="0">
                <a:solidFill>
                  <a:srgbClr val="212121"/>
                </a:solidFill>
                <a:latin typeface="+mn-lt"/>
                <a:cs typeface="Palatino Linotype"/>
              </a:rPr>
              <a:t> </a:t>
            </a:r>
            <a:r>
              <a:rPr lang="en-US" sz="2000" b="1" spc="-28" dirty="0">
                <a:solidFill>
                  <a:srgbClr val="212121"/>
                </a:solidFill>
                <a:latin typeface="+mn-lt"/>
                <a:cs typeface="Palatino Linotype"/>
              </a:rPr>
              <a:t>US</a:t>
            </a:r>
            <a:r>
              <a:rPr lang="en-US" sz="2000" b="1" spc="-28" dirty="0">
                <a:solidFill>
                  <a:srgbClr val="212121"/>
                </a:solidFill>
                <a:latin typeface="Palatino Linotype"/>
                <a:cs typeface="Palatino Linotype"/>
              </a:rPr>
              <a:t>:</a:t>
            </a:r>
            <a:endParaRPr lang="en-US" sz="2000" b="1" dirty="0">
              <a:latin typeface="Palatino Linotype"/>
              <a:cs typeface="Palatino Linotype"/>
            </a:endParaRPr>
          </a:p>
        </p:txBody>
      </p:sp>
      <p:sp>
        <p:nvSpPr>
          <p:cNvPr id="17" name="TextBox 16">
            <a:extLst>
              <a:ext uri="{FF2B5EF4-FFF2-40B4-BE49-F238E27FC236}">
                <a16:creationId xmlns:a16="http://schemas.microsoft.com/office/drawing/2014/main" id="{C2770349-364D-4C66-BF8A-C73CE53E16C8}"/>
              </a:ext>
            </a:extLst>
          </p:cNvPr>
          <p:cNvSpPr txBox="1"/>
          <p:nvPr/>
        </p:nvSpPr>
        <p:spPr>
          <a:xfrm>
            <a:off x="5731393" y="5010257"/>
            <a:ext cx="3247353" cy="646331"/>
          </a:xfrm>
          <a:prstGeom prst="rect">
            <a:avLst/>
          </a:prstGeom>
          <a:noFill/>
        </p:spPr>
        <p:txBody>
          <a:bodyPr wrap="square" rtlCol="0">
            <a:spAutoFit/>
          </a:bodyPr>
          <a:lstStyle/>
          <a:p>
            <a:r>
              <a:rPr lang="en-US" b="1" dirty="0"/>
              <a:t>Follow us on Instagram</a:t>
            </a:r>
          </a:p>
          <a:p>
            <a:r>
              <a:rPr lang="en-US" dirty="0"/>
              <a:t>@</a:t>
            </a:r>
            <a:r>
              <a:rPr lang="en-US" dirty="0" err="1"/>
              <a:t>njsustainablebusinessregistry</a:t>
            </a:r>
            <a:endParaRPr lang="en-US" dirty="0"/>
          </a:p>
        </p:txBody>
      </p:sp>
      <p:sp>
        <p:nvSpPr>
          <p:cNvPr id="18" name="Rectangle 17">
            <a:extLst>
              <a:ext uri="{FF2B5EF4-FFF2-40B4-BE49-F238E27FC236}">
                <a16:creationId xmlns:a16="http://schemas.microsoft.com/office/drawing/2014/main" id="{5AD5E3E2-4505-45DD-9777-1D73A5CB49BD}"/>
              </a:ext>
            </a:extLst>
          </p:cNvPr>
          <p:cNvSpPr/>
          <p:nvPr/>
        </p:nvSpPr>
        <p:spPr>
          <a:xfrm>
            <a:off x="-1" y="0"/>
            <a:ext cx="9144001" cy="6686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Contact  </a:t>
            </a:r>
          </a:p>
        </p:txBody>
      </p:sp>
      <p:sp>
        <p:nvSpPr>
          <p:cNvPr id="4" name="object 4"/>
          <p:cNvSpPr txBox="1">
            <a:spLocks noGrp="1"/>
          </p:cNvSpPr>
          <p:nvPr>
            <p:ph type="title"/>
          </p:nvPr>
        </p:nvSpPr>
        <p:spPr>
          <a:xfrm>
            <a:off x="5110168" y="1260894"/>
            <a:ext cx="1678729" cy="307777"/>
          </a:xfrm>
          <a:prstGeom prst="rect">
            <a:avLst/>
          </a:prstGeom>
        </p:spPr>
        <p:txBody>
          <a:bodyPr vert="horz" wrap="square" lIns="0" tIns="0" rIns="0" bIns="0" rtlCol="0" anchor="ctr">
            <a:spAutoFit/>
          </a:bodyPr>
          <a:lstStyle/>
          <a:p>
            <a:pPr marL="8930">
              <a:lnSpc>
                <a:spcPct val="100000"/>
              </a:lnSpc>
            </a:pPr>
            <a:r>
              <a:rPr sz="2000" b="1" spc="-67" dirty="0">
                <a:solidFill>
                  <a:srgbClr val="212121"/>
                </a:solidFill>
                <a:latin typeface="+mn-lt"/>
                <a:cs typeface="Palatino Linotype"/>
              </a:rPr>
              <a:t>CONTACT</a:t>
            </a:r>
            <a:r>
              <a:rPr sz="2000" b="1" spc="-42" dirty="0">
                <a:solidFill>
                  <a:srgbClr val="212121"/>
                </a:solidFill>
                <a:latin typeface="+mn-lt"/>
                <a:cs typeface="Palatino Linotype"/>
              </a:rPr>
              <a:t> </a:t>
            </a:r>
            <a:r>
              <a:rPr sz="2000" b="1" spc="-28" dirty="0">
                <a:solidFill>
                  <a:srgbClr val="212121"/>
                </a:solidFill>
                <a:latin typeface="+mn-lt"/>
                <a:cs typeface="Palatino Linotype"/>
              </a:rPr>
              <a:t>US</a:t>
            </a:r>
            <a:r>
              <a:rPr sz="2000" b="1" spc="-28" dirty="0">
                <a:solidFill>
                  <a:srgbClr val="212121"/>
                </a:solidFill>
                <a:latin typeface="Palatino Linotype"/>
                <a:cs typeface="Palatino Linotype"/>
              </a:rPr>
              <a:t>:</a:t>
            </a:r>
            <a:endParaRPr sz="2000" b="1" dirty="0">
              <a:latin typeface="Palatino Linotype"/>
              <a:cs typeface="Palatino Linotype"/>
            </a:endParaRPr>
          </a:p>
        </p:txBody>
      </p:sp>
      <p:sp>
        <p:nvSpPr>
          <p:cNvPr id="5" name="object 5"/>
          <p:cNvSpPr txBox="1"/>
          <p:nvPr/>
        </p:nvSpPr>
        <p:spPr>
          <a:xfrm>
            <a:off x="5093246" y="1612798"/>
            <a:ext cx="2986806" cy="1384995"/>
          </a:xfrm>
          <a:prstGeom prst="rect">
            <a:avLst/>
          </a:prstGeom>
        </p:spPr>
        <p:txBody>
          <a:bodyPr vert="horz" wrap="square" lIns="0" tIns="0" rIns="0" bIns="0" rtlCol="0">
            <a:spAutoFit/>
          </a:bodyPr>
          <a:lstStyle/>
          <a:p>
            <a:pPr marL="8930"/>
            <a:r>
              <a:rPr lang="en-US" b="1" spc="25" dirty="0">
                <a:solidFill>
                  <a:srgbClr val="212121"/>
                </a:solidFill>
                <a:cs typeface="Palatino Linotype"/>
              </a:rPr>
              <a:t>Website</a:t>
            </a:r>
          </a:p>
          <a:p>
            <a:pPr marL="8930"/>
            <a:r>
              <a:rPr lang="en-US" spc="25" dirty="0">
                <a:solidFill>
                  <a:schemeClr val="tx2"/>
                </a:solidFill>
                <a:cs typeface="Palatino Linotype"/>
                <a:hlinkClick r:id="rId11">
                  <a:extLst>
                    <a:ext uri="{A12FA001-AC4F-418D-AE19-62706E023703}">
                      <ahyp:hlinkClr xmlns:ahyp="http://schemas.microsoft.com/office/drawing/2018/hyperlinkcolor" val="tx"/>
                    </a:ext>
                  </a:extLst>
                </a:hlinkClick>
              </a:rPr>
              <a:t>registry.njsbdc.com </a:t>
            </a:r>
            <a:endParaRPr lang="en-US" spc="25" dirty="0">
              <a:solidFill>
                <a:schemeClr val="tx2"/>
              </a:solidFill>
              <a:cs typeface="Palatino Linotype"/>
            </a:endParaRPr>
          </a:p>
          <a:p>
            <a:pPr marL="8930"/>
            <a:endParaRPr lang="en-US" spc="25" dirty="0">
              <a:solidFill>
                <a:srgbClr val="212121"/>
              </a:solidFill>
              <a:cs typeface="Palatino Linotype"/>
            </a:endParaRPr>
          </a:p>
          <a:p>
            <a:pPr marL="8930"/>
            <a:r>
              <a:rPr lang="en-US" b="1" spc="25" dirty="0">
                <a:solidFill>
                  <a:srgbClr val="212121"/>
                </a:solidFill>
                <a:cs typeface="Palatino Linotype"/>
              </a:rPr>
              <a:t>Email Address</a:t>
            </a:r>
          </a:p>
          <a:p>
            <a:pPr marL="8930"/>
            <a:r>
              <a:rPr lang="en-US" spc="25" dirty="0">
                <a:solidFill>
                  <a:schemeClr val="tx2"/>
                </a:solidFill>
                <a:cs typeface="Palatino Linotype"/>
                <a:hlinkClick r:id="rId12">
                  <a:extLst>
                    <a:ext uri="{A12FA001-AC4F-418D-AE19-62706E023703}">
                      <ahyp:hlinkClr xmlns:ahyp="http://schemas.microsoft.com/office/drawing/2018/hyperlinkcolor" val="tx"/>
                    </a:ext>
                  </a:extLst>
                </a:hlinkClick>
              </a:rPr>
              <a:t>Gina.Gambacorto@dep.nj.gov</a:t>
            </a:r>
            <a:endParaRPr lang="en-US" spc="25" dirty="0">
              <a:solidFill>
                <a:schemeClr val="tx2"/>
              </a:solidFill>
              <a:cs typeface="Palatino Linotype"/>
            </a:endParaRPr>
          </a:p>
        </p:txBody>
      </p:sp>
    </p:spTree>
    <p:extLst>
      <p:ext uri="{BB962C8B-B14F-4D97-AF65-F5344CB8AC3E}">
        <p14:creationId xmlns:p14="http://schemas.microsoft.com/office/powerpoint/2010/main" val="609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527540"/>
          </a:xfrm>
          <a:prstGeom prst="rect">
            <a:avLst/>
          </a:prstGeom>
          <a:solidFill>
            <a:srgbClr val="17406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3300" b="1" dirty="0">
                <a:solidFill>
                  <a:schemeClr val="bg1"/>
                </a:solidFill>
                <a:latin typeface="Calibri Light" panose="020F0302020204030204"/>
              </a:rPr>
              <a:t>NJ Sustainable Business Registry</a:t>
            </a:r>
            <a:r>
              <a:rPr lang="en-US" sz="3300" dirty="0">
                <a:solidFill>
                  <a:schemeClr val="bg1"/>
                </a:solidFill>
                <a:latin typeface="Calibri Light" panose="020F0302020204030204"/>
              </a:rPr>
              <a:t> </a:t>
            </a:r>
            <a:endParaRPr lang="en-US" sz="3300" b="1" dirty="0">
              <a:solidFill>
                <a:schemeClr val="bg1"/>
              </a:solidFill>
              <a:latin typeface="Calibri Light" panose="020F0302020204030204"/>
            </a:endParaRPr>
          </a:p>
        </p:txBody>
      </p:sp>
      <p:grpSp>
        <p:nvGrpSpPr>
          <p:cNvPr id="45" name="Group 44"/>
          <p:cNvGrpSpPr/>
          <p:nvPr/>
        </p:nvGrpSpPr>
        <p:grpSpPr>
          <a:xfrm>
            <a:off x="302141" y="1573452"/>
            <a:ext cx="5307550" cy="1215269"/>
            <a:chOff x="318500" y="998601"/>
            <a:chExt cx="7014367" cy="1620359"/>
          </a:xfrm>
        </p:grpSpPr>
        <p:sp>
          <p:nvSpPr>
            <p:cNvPr id="31" name="Rectangle 30"/>
            <p:cNvSpPr/>
            <p:nvPr/>
          </p:nvSpPr>
          <p:spPr>
            <a:xfrm>
              <a:off x="318500" y="1223297"/>
              <a:ext cx="7014367" cy="1395663"/>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1350" dirty="0">
                <a:solidFill>
                  <a:prstClr val="white"/>
                </a:solidFill>
                <a:latin typeface="Calibri" panose="020F0502020204030204"/>
              </a:endParaRPr>
            </a:p>
          </p:txBody>
        </p:sp>
        <p:sp>
          <p:nvSpPr>
            <p:cNvPr id="37" name="TextBox 36"/>
            <p:cNvSpPr txBox="1"/>
            <p:nvPr/>
          </p:nvSpPr>
          <p:spPr>
            <a:xfrm>
              <a:off x="318501" y="998601"/>
              <a:ext cx="613566" cy="1600439"/>
            </a:xfrm>
            <a:prstGeom prst="rect">
              <a:avLst/>
            </a:prstGeom>
            <a:noFill/>
          </p:spPr>
          <p:txBody>
            <a:bodyPr wrap="square" rtlCol="0">
              <a:spAutoFit/>
            </a:bodyPr>
            <a:lstStyle/>
            <a:p>
              <a:pPr defTabSz="685800">
                <a:defRPr/>
              </a:pPr>
              <a:r>
                <a:rPr lang="en-US" sz="7200" dirty="0">
                  <a:solidFill>
                    <a:prstClr val="white"/>
                  </a:solidFill>
                  <a:latin typeface="Bookman Old Style" panose="02050604050505020204" pitchFamily="18" charset="0"/>
                </a:rPr>
                <a:t>{</a:t>
              </a:r>
            </a:p>
          </p:txBody>
        </p:sp>
        <p:sp>
          <p:nvSpPr>
            <p:cNvPr id="38" name="TextBox 37"/>
            <p:cNvSpPr txBox="1"/>
            <p:nvPr/>
          </p:nvSpPr>
          <p:spPr>
            <a:xfrm>
              <a:off x="842482" y="1411666"/>
              <a:ext cx="6400800" cy="1015663"/>
            </a:xfrm>
            <a:prstGeom prst="rect">
              <a:avLst/>
            </a:prstGeom>
            <a:noFill/>
          </p:spPr>
          <p:txBody>
            <a:bodyPr wrap="square" rtlCol="0">
              <a:spAutoFit/>
            </a:bodyPr>
            <a:lstStyle/>
            <a:p>
              <a:pPr defTabSz="685800">
                <a:defRPr/>
              </a:pPr>
              <a:r>
                <a:rPr lang="en-US" sz="1650" dirty="0">
                  <a:solidFill>
                    <a:prstClr val="white"/>
                  </a:solidFill>
                  <a:latin typeface="Calibri Light" panose="020F0302020204030204" pitchFamily="34" charset="0"/>
                </a:rPr>
                <a:t>Mission</a:t>
              </a:r>
            </a:p>
            <a:p>
              <a:pPr defTabSz="685800">
                <a:defRPr/>
              </a:pPr>
              <a:r>
                <a:rPr lang="en-US" sz="1350" dirty="0">
                  <a:solidFill>
                    <a:prstClr val="white"/>
                  </a:solidFill>
                  <a:latin typeface="Calibri" panose="020F0502020204030204"/>
                </a:rPr>
                <a:t>Created to recognize and promote sustainable businesses across the state of New Jersey. </a:t>
              </a:r>
            </a:p>
          </p:txBody>
        </p:sp>
      </p:grpSp>
      <p:grpSp>
        <p:nvGrpSpPr>
          <p:cNvPr id="44" name="Group 43"/>
          <p:cNvGrpSpPr/>
          <p:nvPr/>
        </p:nvGrpSpPr>
        <p:grpSpPr>
          <a:xfrm>
            <a:off x="302141" y="3036955"/>
            <a:ext cx="5307550" cy="1221708"/>
            <a:chOff x="4222679" y="3094977"/>
            <a:chExt cx="7760774" cy="1628943"/>
          </a:xfrm>
          <a:effectLst>
            <a:outerShdw blurRad="50800" dist="38100" dir="5400000" algn="t" rotWithShape="0">
              <a:prstClr val="black">
                <a:alpha val="40000"/>
              </a:prstClr>
            </a:outerShdw>
          </a:effectLst>
        </p:grpSpPr>
        <p:sp>
          <p:nvSpPr>
            <p:cNvPr id="32" name="Rectangle 31"/>
            <p:cNvSpPr/>
            <p:nvPr/>
          </p:nvSpPr>
          <p:spPr>
            <a:xfrm>
              <a:off x="4222679" y="3094977"/>
              <a:ext cx="7760773" cy="139566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endParaRPr lang="en-US" sz="1350" dirty="0">
                <a:solidFill>
                  <a:prstClr val="white"/>
                </a:solidFill>
                <a:latin typeface="Calibri" panose="020F0502020204030204"/>
              </a:endParaRPr>
            </a:p>
          </p:txBody>
        </p:sp>
        <p:sp>
          <p:nvSpPr>
            <p:cNvPr id="39" name="TextBox 38"/>
            <p:cNvSpPr txBox="1"/>
            <p:nvPr/>
          </p:nvSpPr>
          <p:spPr>
            <a:xfrm rot="10800000">
              <a:off x="11369888" y="3123482"/>
              <a:ext cx="613565" cy="1600438"/>
            </a:xfrm>
            <a:prstGeom prst="rect">
              <a:avLst/>
            </a:prstGeom>
            <a:noFill/>
          </p:spPr>
          <p:txBody>
            <a:bodyPr wrap="square" rtlCol="0">
              <a:spAutoFit/>
            </a:bodyPr>
            <a:lstStyle/>
            <a:p>
              <a:pPr defTabSz="685800">
                <a:defRPr/>
              </a:pPr>
              <a:r>
                <a:rPr lang="en-US" sz="7200" dirty="0">
                  <a:solidFill>
                    <a:prstClr val="white"/>
                  </a:solidFill>
                  <a:latin typeface="Bookman Old Style" panose="02050604050505020204" pitchFamily="18" charset="0"/>
                </a:rPr>
                <a:t>{</a:t>
              </a:r>
            </a:p>
          </p:txBody>
        </p:sp>
        <p:sp>
          <p:nvSpPr>
            <p:cNvPr id="40" name="TextBox 39"/>
            <p:cNvSpPr txBox="1"/>
            <p:nvPr/>
          </p:nvSpPr>
          <p:spPr>
            <a:xfrm>
              <a:off x="4222679" y="3177256"/>
              <a:ext cx="7243282" cy="1292661"/>
            </a:xfrm>
            <a:prstGeom prst="rect">
              <a:avLst/>
            </a:prstGeom>
            <a:noFill/>
          </p:spPr>
          <p:txBody>
            <a:bodyPr wrap="square" rtlCol="0">
              <a:spAutoFit/>
            </a:bodyPr>
            <a:lstStyle/>
            <a:p>
              <a:pPr algn="r" defTabSz="685800">
                <a:defRPr/>
              </a:pPr>
              <a:r>
                <a:rPr lang="en-US" sz="1650" dirty="0">
                  <a:solidFill>
                    <a:prstClr val="white"/>
                  </a:solidFill>
                  <a:latin typeface="Calibri Light" panose="020F0302020204030204"/>
                </a:rPr>
                <a:t>About</a:t>
              </a:r>
            </a:p>
            <a:p>
              <a:pPr algn="r" defTabSz="685800">
                <a:defRPr/>
              </a:pPr>
              <a:r>
                <a:rPr lang="en-US" sz="1350" dirty="0">
                  <a:solidFill>
                    <a:prstClr val="white"/>
                  </a:solidFill>
                  <a:latin typeface="Calibri" panose="020F0502020204030204"/>
                </a:rPr>
                <a:t>Launched in Fall of 2014 via a Partnership between the NJ Small Business Development Centers, the Environmental Protection Agency  and the NJ Department of Environmental Protection. </a:t>
              </a:r>
            </a:p>
          </p:txBody>
        </p:sp>
      </p:grpSp>
      <p:grpSp>
        <p:nvGrpSpPr>
          <p:cNvPr id="43" name="Group 42"/>
          <p:cNvGrpSpPr/>
          <p:nvPr/>
        </p:nvGrpSpPr>
        <p:grpSpPr>
          <a:xfrm>
            <a:off x="302141" y="4193461"/>
            <a:ext cx="5307550" cy="1208306"/>
            <a:chOff x="443231" y="4490640"/>
            <a:chExt cx="7658033" cy="1611075"/>
          </a:xfrm>
          <a:effectLst>
            <a:outerShdw blurRad="50800" dist="38100" dir="5400000" algn="t" rotWithShape="0">
              <a:prstClr val="black">
                <a:alpha val="40000"/>
              </a:prstClr>
            </a:outerShdw>
          </a:effectLst>
        </p:grpSpPr>
        <p:sp>
          <p:nvSpPr>
            <p:cNvPr id="33" name="Rectangle 32"/>
            <p:cNvSpPr/>
            <p:nvPr/>
          </p:nvSpPr>
          <p:spPr>
            <a:xfrm>
              <a:off x="465221" y="4706052"/>
              <a:ext cx="7636043" cy="1395663"/>
            </a:xfrm>
            <a:prstGeom prst="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1350" dirty="0">
                <a:solidFill>
                  <a:prstClr val="white"/>
                </a:solidFill>
                <a:latin typeface="Calibri" panose="020F0502020204030204"/>
              </a:endParaRPr>
            </a:p>
          </p:txBody>
        </p:sp>
        <p:sp>
          <p:nvSpPr>
            <p:cNvPr id="41" name="TextBox 40"/>
            <p:cNvSpPr txBox="1"/>
            <p:nvPr/>
          </p:nvSpPr>
          <p:spPr>
            <a:xfrm>
              <a:off x="1056797" y="5049940"/>
              <a:ext cx="6967320" cy="1015663"/>
            </a:xfrm>
            <a:prstGeom prst="rect">
              <a:avLst/>
            </a:prstGeom>
            <a:noFill/>
          </p:spPr>
          <p:txBody>
            <a:bodyPr wrap="square" rtlCol="0">
              <a:spAutoFit/>
            </a:bodyPr>
            <a:lstStyle/>
            <a:p>
              <a:pPr defTabSz="685800">
                <a:defRPr/>
              </a:pPr>
              <a:r>
                <a:rPr lang="en-US" sz="1650" dirty="0">
                  <a:solidFill>
                    <a:prstClr val="white"/>
                  </a:solidFill>
                  <a:latin typeface="Calibri Light" panose="020F0302020204030204"/>
                </a:rPr>
                <a:t>Who can Join</a:t>
              </a:r>
            </a:p>
            <a:p>
              <a:pPr defTabSz="685800">
                <a:defRPr/>
              </a:pPr>
              <a:r>
                <a:rPr lang="en-US" sz="1350" dirty="0">
                  <a:solidFill>
                    <a:prstClr val="white"/>
                  </a:solidFill>
                  <a:latin typeface="Calibri" panose="020F0502020204030204"/>
                </a:rPr>
                <a:t>The Registry is open to companies of all types and there is no cost to join</a:t>
              </a:r>
            </a:p>
          </p:txBody>
        </p:sp>
        <p:sp>
          <p:nvSpPr>
            <p:cNvPr id="42" name="TextBox 41"/>
            <p:cNvSpPr txBox="1"/>
            <p:nvPr/>
          </p:nvSpPr>
          <p:spPr>
            <a:xfrm>
              <a:off x="443231" y="4490640"/>
              <a:ext cx="613566" cy="1600439"/>
            </a:xfrm>
            <a:prstGeom prst="rect">
              <a:avLst/>
            </a:prstGeom>
            <a:noFill/>
          </p:spPr>
          <p:txBody>
            <a:bodyPr wrap="square" rtlCol="0">
              <a:spAutoFit/>
            </a:bodyPr>
            <a:lstStyle/>
            <a:p>
              <a:pPr defTabSz="685800">
                <a:defRPr/>
              </a:pPr>
              <a:r>
                <a:rPr lang="en-US" sz="7200" dirty="0">
                  <a:solidFill>
                    <a:prstClr val="white"/>
                  </a:solidFill>
                  <a:latin typeface="Bookman Old Style" panose="02050604050505020204" pitchFamily="18" charset="0"/>
                </a:rPr>
                <a:t>{</a:t>
              </a:r>
            </a:p>
          </p:txBody>
        </p:sp>
      </p:grpSp>
      <p:sp>
        <p:nvSpPr>
          <p:cNvPr id="46" name="Title 1"/>
          <p:cNvSpPr>
            <a:spLocks noGrp="1"/>
          </p:cNvSpPr>
          <p:nvPr>
            <p:ph type="title"/>
          </p:nvPr>
        </p:nvSpPr>
        <p:spPr>
          <a:xfrm>
            <a:off x="0" y="527540"/>
            <a:ext cx="9144000" cy="343509"/>
          </a:xfrm>
          <a:solidFill>
            <a:schemeClr val="bg1">
              <a:lumMod val="85000"/>
            </a:schemeClr>
          </a:solidFill>
        </p:spPr>
        <p:txBody>
          <a:bodyPr>
            <a:normAutofit fontScale="90000"/>
          </a:bodyPr>
          <a:lstStyle/>
          <a:p>
            <a:r>
              <a:rPr lang="en-US" sz="2100" dirty="0"/>
              <a:t>Background on the Registry</a:t>
            </a:r>
          </a:p>
        </p:txBody>
      </p:sp>
      <p:pic>
        <p:nvPicPr>
          <p:cNvPr id="49" name="Picture 48"/>
          <p:cNvPicPr>
            <a:picLocks noChangeAspect="1"/>
          </p:cNvPicPr>
          <p:nvPr/>
        </p:nvPicPr>
        <p:blipFill>
          <a:blip r:embed="rId3"/>
          <a:stretch>
            <a:fillRect/>
          </a:stretch>
        </p:blipFill>
        <p:spPr>
          <a:xfrm>
            <a:off x="6485394" y="2473622"/>
            <a:ext cx="1556912" cy="955378"/>
          </a:xfrm>
          <a:prstGeom prst="rect">
            <a:avLst/>
          </a:prstGeom>
        </p:spPr>
      </p:pic>
      <p:pic>
        <p:nvPicPr>
          <p:cNvPr id="50" name="Picture 49"/>
          <p:cNvPicPr>
            <a:picLocks noChangeAspect="1"/>
          </p:cNvPicPr>
          <p:nvPr/>
        </p:nvPicPr>
        <p:blipFill>
          <a:blip r:embed="rId4"/>
          <a:stretch>
            <a:fillRect/>
          </a:stretch>
        </p:blipFill>
        <p:spPr>
          <a:xfrm>
            <a:off x="6231422" y="3551807"/>
            <a:ext cx="1100619" cy="1091239"/>
          </a:xfrm>
          <a:prstGeom prst="rect">
            <a:avLst/>
          </a:prstGeom>
        </p:spPr>
      </p:pic>
      <p:pic>
        <p:nvPicPr>
          <p:cNvPr id="51" name="Picture 50"/>
          <p:cNvPicPr>
            <a:picLocks noChangeAspect="1"/>
          </p:cNvPicPr>
          <p:nvPr/>
        </p:nvPicPr>
        <p:blipFill>
          <a:blip r:embed="rId5"/>
          <a:stretch>
            <a:fillRect/>
          </a:stretch>
        </p:blipFill>
        <p:spPr>
          <a:xfrm>
            <a:off x="7341784" y="3544739"/>
            <a:ext cx="1401046" cy="1016959"/>
          </a:xfrm>
          <a:prstGeom prst="rect">
            <a:avLst/>
          </a:prstGeom>
        </p:spPr>
      </p:pic>
    </p:spTree>
    <p:extLst>
      <p:ext uri="{BB962C8B-B14F-4D97-AF65-F5344CB8AC3E}">
        <p14:creationId xmlns:p14="http://schemas.microsoft.com/office/powerpoint/2010/main" val="49702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EBB1A-208E-4551-A65E-2B83CB5E22E2}"/>
              </a:ext>
            </a:extLst>
          </p:cNvPr>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6436015" y="987902"/>
            <a:ext cx="2091674" cy="1914776"/>
          </a:xfrm>
          <a:prstGeom prst="rect">
            <a:avLst/>
          </a:prstGeom>
        </p:spPr>
      </p:pic>
      <p:sp>
        <p:nvSpPr>
          <p:cNvPr id="4" name="TextBox 3">
            <a:extLst>
              <a:ext uri="{FF2B5EF4-FFF2-40B4-BE49-F238E27FC236}">
                <a16:creationId xmlns:a16="http://schemas.microsoft.com/office/drawing/2014/main" id="{3855DBF3-BED6-43BF-819B-A1CE663E4E30}"/>
              </a:ext>
            </a:extLst>
          </p:cNvPr>
          <p:cNvSpPr txBox="1"/>
          <p:nvPr/>
        </p:nvSpPr>
        <p:spPr>
          <a:xfrm>
            <a:off x="413254" y="1103559"/>
            <a:ext cx="4365702" cy="553998"/>
          </a:xfrm>
          <a:prstGeom prst="rect">
            <a:avLst/>
          </a:prstGeom>
          <a:noFill/>
        </p:spPr>
        <p:txBody>
          <a:bodyPr wrap="square" rtlCol="0">
            <a:spAutoFit/>
          </a:bodyPr>
          <a:lstStyle/>
          <a:p>
            <a:pPr algn="ctr"/>
            <a:r>
              <a:rPr lang="en-US" sz="1500" dirty="0">
                <a:solidFill>
                  <a:prstClr val="black"/>
                </a:solidFill>
                <a:latin typeface="Calibri" panose="020F0502020204030204"/>
              </a:rPr>
              <a:t>Business Registry Program to recognize and promote Sustainable Businesses in New Jersey</a:t>
            </a:r>
          </a:p>
        </p:txBody>
      </p:sp>
      <p:pic>
        <p:nvPicPr>
          <p:cNvPr id="6" name="Picture 5">
            <a:extLst>
              <a:ext uri="{FF2B5EF4-FFF2-40B4-BE49-F238E27FC236}">
                <a16:creationId xmlns:a16="http://schemas.microsoft.com/office/drawing/2014/main" id="{7A86A6F7-AC73-4697-B5E9-74134EA0D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24619" y="3784681"/>
            <a:ext cx="3303887" cy="2202591"/>
          </a:xfrm>
          <a:prstGeom prst="rect">
            <a:avLst/>
          </a:prstGeom>
        </p:spPr>
      </p:pic>
      <p:pic>
        <p:nvPicPr>
          <p:cNvPr id="14" name="Picture 13">
            <a:extLst>
              <a:ext uri="{FF2B5EF4-FFF2-40B4-BE49-F238E27FC236}">
                <a16:creationId xmlns:a16="http://schemas.microsoft.com/office/drawing/2014/main" id="{5AA0AB6D-7203-4790-B25C-482CA7A0587A}"/>
              </a:ext>
            </a:extLst>
          </p:cNvPr>
          <p:cNvPicPr>
            <a:picLocks noChangeAspect="1"/>
          </p:cNvPicPr>
          <p:nvPr/>
        </p:nvPicPr>
        <p:blipFill rotWithShape="1">
          <a:blip r:embed="rId5">
            <a:extLst>
              <a:ext uri="{28A0092B-C50C-407E-A947-70E740481C1C}">
                <a14:useLocalDpi xmlns:a14="http://schemas.microsoft.com/office/drawing/2010/main" val="0"/>
              </a:ext>
            </a:extLst>
          </a:blip>
          <a:srcRect l="52174"/>
          <a:stretch/>
        </p:blipFill>
        <p:spPr>
          <a:xfrm>
            <a:off x="-29662" y="3235649"/>
            <a:ext cx="2204929" cy="2634477"/>
          </a:xfrm>
          <a:prstGeom prst="rect">
            <a:avLst/>
          </a:prstGeom>
        </p:spPr>
      </p:pic>
      <p:sp>
        <p:nvSpPr>
          <p:cNvPr id="8" name="TextBox 7">
            <a:extLst>
              <a:ext uri="{FF2B5EF4-FFF2-40B4-BE49-F238E27FC236}">
                <a16:creationId xmlns:a16="http://schemas.microsoft.com/office/drawing/2014/main" id="{DA70D5FE-AD86-40AA-A6E9-43B0E83156FE}"/>
              </a:ext>
            </a:extLst>
          </p:cNvPr>
          <p:cNvSpPr txBox="1"/>
          <p:nvPr/>
        </p:nvSpPr>
        <p:spPr>
          <a:xfrm>
            <a:off x="814352" y="1838777"/>
            <a:ext cx="3563506" cy="1131079"/>
          </a:xfrm>
          <a:prstGeom prst="rect">
            <a:avLst/>
          </a:prstGeom>
          <a:solidFill>
            <a:srgbClr val="17406D"/>
          </a:solidFill>
        </p:spPr>
        <p:txBody>
          <a:bodyPr wrap="square" rtlCol="0">
            <a:spAutoFit/>
          </a:bodyPr>
          <a:lstStyle/>
          <a:p>
            <a:pPr algn="ctr"/>
            <a:r>
              <a:rPr lang="en-US" sz="1350" b="1" dirty="0">
                <a:solidFill>
                  <a:schemeClr val="bg1"/>
                </a:solidFill>
                <a:latin typeface="Calibri" panose="020F0502020204030204"/>
              </a:rPr>
              <a:t>NJDEP Staff</a:t>
            </a:r>
          </a:p>
          <a:p>
            <a:pPr marL="214313" indent="-214313">
              <a:buFont typeface="Arial" panose="020B0604020202020204" pitchFamily="34" charset="0"/>
              <a:buChar char="•"/>
            </a:pPr>
            <a:r>
              <a:rPr lang="en-US" sz="1350" dirty="0">
                <a:solidFill>
                  <a:schemeClr val="bg1"/>
                </a:solidFill>
                <a:latin typeface="Calibri" panose="020F0502020204030204"/>
              </a:rPr>
              <a:t>Review and Approve Applications</a:t>
            </a:r>
          </a:p>
          <a:p>
            <a:pPr marL="214313" indent="-214313">
              <a:buFont typeface="Arial" panose="020B0604020202020204" pitchFamily="34" charset="0"/>
              <a:buChar char="•"/>
            </a:pPr>
            <a:r>
              <a:rPr lang="en-US" sz="1350" dirty="0">
                <a:solidFill>
                  <a:schemeClr val="bg1"/>
                </a:solidFill>
                <a:latin typeface="Calibri" panose="020F0502020204030204"/>
              </a:rPr>
              <a:t>Promote Registry across the state</a:t>
            </a:r>
          </a:p>
          <a:p>
            <a:pPr marL="214313" indent="-214313">
              <a:buFont typeface="Arial" panose="020B0604020202020204" pitchFamily="34" charset="0"/>
              <a:buChar char="•"/>
            </a:pPr>
            <a:r>
              <a:rPr lang="en-US" sz="1350" dirty="0">
                <a:solidFill>
                  <a:schemeClr val="bg1"/>
                </a:solidFill>
                <a:latin typeface="Calibri" panose="020F0502020204030204"/>
              </a:rPr>
              <a:t>Manage the Website, Social Media Accounts and Newsletter</a:t>
            </a:r>
          </a:p>
        </p:txBody>
      </p:sp>
      <p:pic>
        <p:nvPicPr>
          <p:cNvPr id="7" name="Picture 6" descr="A group of people standing in front of a store&#10;&#10;Description generated with very high confidence">
            <a:extLst>
              <a:ext uri="{FF2B5EF4-FFF2-40B4-BE49-F238E27FC236}">
                <a16:creationId xmlns:a16="http://schemas.microsoft.com/office/drawing/2014/main" id="{1BE5F40F-5C26-4A50-80D3-24B956B5E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974" y="3232415"/>
            <a:ext cx="3321663" cy="2636094"/>
          </a:xfrm>
          <a:prstGeom prst="rect">
            <a:avLst/>
          </a:prstGeom>
        </p:spPr>
      </p:pic>
      <p:pic>
        <p:nvPicPr>
          <p:cNvPr id="10" name="Picture 9">
            <a:extLst>
              <a:ext uri="{FF2B5EF4-FFF2-40B4-BE49-F238E27FC236}">
                <a16:creationId xmlns:a16="http://schemas.microsoft.com/office/drawing/2014/main" id="{307EDCD6-FFD1-4349-9FCF-D0F35F266E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7858" y="3234032"/>
            <a:ext cx="2637255" cy="2634477"/>
          </a:xfrm>
          <a:prstGeom prst="rect">
            <a:avLst/>
          </a:prstGeom>
        </p:spPr>
      </p:pic>
      <p:sp>
        <p:nvSpPr>
          <p:cNvPr id="12" name="Title 1">
            <a:extLst>
              <a:ext uri="{FF2B5EF4-FFF2-40B4-BE49-F238E27FC236}">
                <a16:creationId xmlns:a16="http://schemas.microsoft.com/office/drawing/2014/main" id="{53BE938E-5639-4DE5-A31A-FF73AC5D460E}"/>
              </a:ext>
            </a:extLst>
          </p:cNvPr>
          <p:cNvSpPr txBox="1">
            <a:spLocks/>
          </p:cNvSpPr>
          <p:nvPr/>
        </p:nvSpPr>
        <p:spPr>
          <a:xfrm>
            <a:off x="0" y="0"/>
            <a:ext cx="9144000" cy="527540"/>
          </a:xfrm>
          <a:prstGeom prst="rect">
            <a:avLst/>
          </a:prstGeom>
          <a:solidFill>
            <a:srgbClr val="17406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3300" b="1" dirty="0">
                <a:solidFill>
                  <a:schemeClr val="bg1"/>
                </a:solidFill>
                <a:latin typeface="Calibri Light" panose="020F0302020204030204"/>
              </a:rPr>
              <a:t>NJ Sustainable Business Registry</a:t>
            </a:r>
            <a:r>
              <a:rPr lang="en-US" sz="3300" dirty="0">
                <a:solidFill>
                  <a:schemeClr val="bg1"/>
                </a:solidFill>
                <a:latin typeface="Calibri Light" panose="020F0302020204030204"/>
              </a:rPr>
              <a:t> </a:t>
            </a:r>
            <a:endParaRPr lang="en-US" sz="3300" b="1" dirty="0">
              <a:solidFill>
                <a:schemeClr val="bg1"/>
              </a:solidFill>
              <a:latin typeface="Calibri Light" panose="020F0302020204030204"/>
            </a:endParaRPr>
          </a:p>
        </p:txBody>
      </p:sp>
      <p:sp>
        <p:nvSpPr>
          <p:cNvPr id="13" name="Title 1">
            <a:extLst>
              <a:ext uri="{FF2B5EF4-FFF2-40B4-BE49-F238E27FC236}">
                <a16:creationId xmlns:a16="http://schemas.microsoft.com/office/drawing/2014/main" id="{A3E28B90-1A3C-4B04-A1C3-C75D8BEA7F81}"/>
              </a:ext>
            </a:extLst>
          </p:cNvPr>
          <p:cNvSpPr txBox="1">
            <a:spLocks/>
          </p:cNvSpPr>
          <p:nvPr/>
        </p:nvSpPr>
        <p:spPr>
          <a:xfrm>
            <a:off x="0" y="527540"/>
            <a:ext cx="9144000" cy="343509"/>
          </a:xfrm>
          <a:prstGeom prst="rect">
            <a:avLst/>
          </a:prstGeom>
          <a:solidFill>
            <a:schemeClr val="bg1">
              <a:lumMod val="85000"/>
            </a:schemeClr>
          </a:solidFill>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Rockwell" panose="02060603020205020403" pitchFamily="18" charset="0"/>
                <a:ea typeface="+mj-ea"/>
                <a:cs typeface="+mj-cs"/>
              </a:defRPr>
            </a:lvl1pPr>
          </a:lstStyle>
          <a:p>
            <a:r>
              <a:rPr lang="en-US" sz="2100"/>
              <a:t>Background on the Registry</a:t>
            </a:r>
            <a:endParaRPr lang="en-US" sz="2100" dirty="0"/>
          </a:p>
        </p:txBody>
      </p:sp>
    </p:spTree>
    <p:extLst>
      <p:ext uri="{BB962C8B-B14F-4D97-AF65-F5344CB8AC3E}">
        <p14:creationId xmlns:p14="http://schemas.microsoft.com/office/powerpoint/2010/main" val="263647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265"/>
            <a:ext cx="9144000" cy="343509"/>
          </a:xfrm>
          <a:solidFill>
            <a:schemeClr val="bg1">
              <a:lumMod val="85000"/>
            </a:schemeClr>
          </a:solidFill>
        </p:spPr>
        <p:txBody>
          <a:bodyPr>
            <a:normAutofit fontScale="90000"/>
          </a:bodyPr>
          <a:lstStyle/>
          <a:p>
            <a:r>
              <a:rPr lang="en-US" sz="2100" dirty="0"/>
              <a:t>Membership Benefits</a:t>
            </a:r>
          </a:p>
        </p:txBody>
      </p:sp>
      <p:sp>
        <p:nvSpPr>
          <p:cNvPr id="6" name="Title 1"/>
          <p:cNvSpPr txBox="1">
            <a:spLocks/>
          </p:cNvSpPr>
          <p:nvPr/>
        </p:nvSpPr>
        <p:spPr>
          <a:xfrm>
            <a:off x="0" y="0"/>
            <a:ext cx="9144000" cy="527540"/>
          </a:xfrm>
          <a:prstGeom prst="rect">
            <a:avLst/>
          </a:prstGeom>
          <a:solidFill>
            <a:srgbClr val="17406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3300" b="1" dirty="0">
                <a:solidFill>
                  <a:schemeClr val="bg1"/>
                </a:solidFill>
                <a:latin typeface="Calibri Light" panose="020F0302020204030204"/>
              </a:rPr>
              <a:t>NJ Sustainable Business Registry</a:t>
            </a:r>
            <a:r>
              <a:rPr lang="en-US" sz="3300" dirty="0">
                <a:solidFill>
                  <a:schemeClr val="bg1"/>
                </a:solidFill>
                <a:latin typeface="Calibri Light" panose="020F0302020204030204"/>
              </a:rPr>
              <a:t> </a:t>
            </a:r>
            <a:endParaRPr lang="en-US" sz="3300" b="1" dirty="0">
              <a:solidFill>
                <a:schemeClr val="bg1"/>
              </a:solidFill>
              <a:latin typeface="Calibri Light" panose="020F0302020204030204"/>
            </a:endParaRPr>
          </a:p>
        </p:txBody>
      </p:sp>
      <p:pic>
        <p:nvPicPr>
          <p:cNvPr id="3" name="Picture 2"/>
          <p:cNvPicPr>
            <a:picLocks noChangeAspect="1"/>
          </p:cNvPicPr>
          <p:nvPr/>
        </p:nvPicPr>
        <p:blipFill>
          <a:blip r:embed="rId3"/>
          <a:stretch>
            <a:fillRect/>
          </a:stretch>
        </p:blipFill>
        <p:spPr>
          <a:xfrm>
            <a:off x="207249" y="1912464"/>
            <a:ext cx="4332355" cy="1449849"/>
          </a:xfrm>
          <a:prstGeom prst="rect">
            <a:avLst/>
          </a:prstGeom>
        </p:spPr>
      </p:pic>
      <p:pic>
        <p:nvPicPr>
          <p:cNvPr id="4" name="Picture 3"/>
          <p:cNvPicPr>
            <a:picLocks noChangeAspect="1"/>
          </p:cNvPicPr>
          <p:nvPr/>
        </p:nvPicPr>
        <p:blipFill>
          <a:blip r:embed="rId4"/>
          <a:stretch>
            <a:fillRect/>
          </a:stretch>
        </p:blipFill>
        <p:spPr>
          <a:xfrm>
            <a:off x="207250" y="3509122"/>
            <a:ext cx="4061663" cy="1543321"/>
          </a:xfrm>
          <a:prstGeom prst="rect">
            <a:avLst/>
          </a:prstGeom>
        </p:spPr>
      </p:pic>
      <p:pic>
        <p:nvPicPr>
          <p:cNvPr id="5" name="Picture 4"/>
          <p:cNvPicPr>
            <a:picLocks noChangeAspect="1"/>
          </p:cNvPicPr>
          <p:nvPr/>
        </p:nvPicPr>
        <p:blipFill>
          <a:blip r:embed="rId5"/>
          <a:stretch>
            <a:fillRect/>
          </a:stretch>
        </p:blipFill>
        <p:spPr>
          <a:xfrm>
            <a:off x="4424831" y="1765656"/>
            <a:ext cx="4452041" cy="1554500"/>
          </a:xfrm>
          <a:prstGeom prst="rect">
            <a:avLst/>
          </a:prstGeom>
        </p:spPr>
      </p:pic>
      <p:pic>
        <p:nvPicPr>
          <p:cNvPr id="7" name="Picture 6"/>
          <p:cNvPicPr>
            <a:picLocks noChangeAspect="1"/>
          </p:cNvPicPr>
          <p:nvPr/>
        </p:nvPicPr>
        <p:blipFill>
          <a:blip r:embed="rId6"/>
          <a:stretch>
            <a:fillRect/>
          </a:stretch>
        </p:blipFill>
        <p:spPr>
          <a:xfrm>
            <a:off x="4502800" y="3529707"/>
            <a:ext cx="4374072" cy="1502149"/>
          </a:xfrm>
          <a:prstGeom prst="rect">
            <a:avLst/>
          </a:prstGeom>
        </p:spPr>
      </p:pic>
    </p:spTree>
    <p:extLst>
      <p:ext uri="{BB962C8B-B14F-4D97-AF65-F5344CB8AC3E}">
        <p14:creationId xmlns:p14="http://schemas.microsoft.com/office/powerpoint/2010/main" val="225528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2850A2-EADF-447F-A5EA-1516E98C006C}"/>
              </a:ext>
            </a:extLst>
          </p:cNvPr>
          <p:cNvSpPr/>
          <p:nvPr/>
        </p:nvSpPr>
        <p:spPr>
          <a:xfrm>
            <a:off x="1085162" y="1302744"/>
            <a:ext cx="7061812" cy="4252511"/>
          </a:xfrm>
          <a:prstGeom prst="rect">
            <a:avLst/>
          </a:prstGeom>
          <a:solidFill>
            <a:srgbClr val="B5C8CA">
              <a:alpha val="36863"/>
            </a:srgbClr>
          </a:solidFill>
          <a:ln w="6350" cap="flat" cmpd="sng" algn="ctr">
            <a:noFill/>
            <a:prstDash val="solid"/>
            <a:miter lim="800000"/>
          </a:ln>
          <a:effectLst/>
        </p:spPr>
        <p:txBody>
          <a:bodyPr rtlCol="0" anchor="ctr"/>
          <a:lstStyle/>
          <a:p>
            <a:pPr marL="342900" indent="-342900">
              <a:buFont typeface="+mj-lt"/>
              <a:buAutoNum type="arabicPeriod"/>
            </a:pPr>
            <a:r>
              <a:rPr lang="en-US" dirty="0"/>
              <a:t>Create an online account: </a:t>
            </a:r>
            <a:r>
              <a:rPr lang="en-US" dirty="0">
                <a:solidFill>
                  <a:schemeClr val="tx2"/>
                </a:solidFill>
                <a:hlinkClick r:id="rId2">
                  <a:extLst>
                    <a:ext uri="{A12FA001-AC4F-418D-AE19-62706E023703}">
                      <ahyp:hlinkClr xmlns:ahyp="http://schemas.microsoft.com/office/drawing/2018/hyperlinkcolor" val="tx"/>
                    </a:ext>
                  </a:extLst>
                </a:hlinkClick>
              </a:rPr>
              <a:t>http://registry.njsbdc.com/</a:t>
            </a:r>
            <a:r>
              <a:rPr lang="en-US" dirty="0">
                <a:solidFill>
                  <a:schemeClr val="tx2"/>
                </a:solidFill>
              </a:rPr>
              <a:t> </a:t>
            </a:r>
          </a:p>
          <a:p>
            <a:pPr marL="342900" indent="-342900">
              <a:buFont typeface="+mj-lt"/>
              <a:buAutoNum type="arabicPeriod"/>
            </a:pPr>
            <a:endParaRPr lang="en-US" dirty="0"/>
          </a:p>
          <a:p>
            <a:pPr marL="342900" indent="-342900">
              <a:buFont typeface="+mj-lt"/>
              <a:buAutoNum type="arabicPeriod"/>
            </a:pPr>
            <a:r>
              <a:rPr lang="en-US" dirty="0"/>
              <a:t>Submit a brief written description of Five Sustainable Actions/Practices your business, nonprofit organization or higher education institution has adopted </a:t>
            </a:r>
          </a:p>
          <a:p>
            <a:pPr marL="342900" indent="-342900">
              <a:buFont typeface="+mj-lt"/>
              <a:buAutoNum type="arabicPeriod"/>
            </a:pPr>
            <a:endParaRPr lang="en-US" dirty="0"/>
          </a:p>
          <a:p>
            <a:pPr marL="342900" indent="-342900">
              <a:buFont typeface="+mj-lt"/>
              <a:buAutoNum type="arabicPeriod"/>
            </a:pPr>
            <a:r>
              <a:rPr lang="en-US" dirty="0"/>
              <a:t>Identify One Measurable Environmental Benefit from a practice</a:t>
            </a:r>
          </a:p>
          <a:p>
            <a:pPr marL="342900" indent="-342900">
              <a:buFont typeface="+mj-lt"/>
              <a:buAutoNum type="arabicPeriod"/>
            </a:pPr>
            <a:endParaRPr lang="en-US" dirty="0"/>
          </a:p>
          <a:p>
            <a:pPr marL="342900" indent="-342900">
              <a:buFont typeface="+mj-lt"/>
              <a:buAutoNum type="arabicPeriod"/>
            </a:pPr>
            <a:r>
              <a:rPr lang="en-US" dirty="0"/>
              <a:t>Identify One Cost Savings from a Practice</a:t>
            </a:r>
          </a:p>
          <a:p>
            <a:pPr marL="342900" indent="-342900">
              <a:buFont typeface="+mj-lt"/>
              <a:buAutoNum type="arabicPeriod"/>
            </a:pPr>
            <a:endParaRPr lang="en-US" dirty="0"/>
          </a:p>
          <a:p>
            <a:pPr marL="342900" indent="-342900">
              <a:buFont typeface="+mj-lt"/>
              <a:buAutoNum type="arabicPeriod"/>
            </a:pPr>
            <a:r>
              <a:rPr lang="en-US" dirty="0"/>
              <a:t>Re-Register once every two years by showing continual improvement; Add One Sustainable Action/Practice at your Facility and One New Measurable Result</a:t>
            </a:r>
          </a:p>
        </p:txBody>
      </p:sp>
      <p:sp>
        <p:nvSpPr>
          <p:cNvPr id="5" name="Title 1">
            <a:extLst>
              <a:ext uri="{FF2B5EF4-FFF2-40B4-BE49-F238E27FC236}">
                <a16:creationId xmlns:a16="http://schemas.microsoft.com/office/drawing/2014/main" id="{009A0688-DE66-4A26-A2FD-9958E55E975C}"/>
              </a:ext>
            </a:extLst>
          </p:cNvPr>
          <p:cNvSpPr>
            <a:spLocks noGrp="1"/>
          </p:cNvSpPr>
          <p:nvPr>
            <p:ph type="title"/>
          </p:nvPr>
        </p:nvSpPr>
        <p:spPr>
          <a:xfrm>
            <a:off x="0" y="525265"/>
            <a:ext cx="9144000" cy="343509"/>
          </a:xfrm>
          <a:solidFill>
            <a:schemeClr val="bg1">
              <a:lumMod val="85000"/>
            </a:schemeClr>
          </a:solidFill>
        </p:spPr>
        <p:txBody>
          <a:bodyPr>
            <a:normAutofit fontScale="90000"/>
          </a:bodyPr>
          <a:lstStyle/>
          <a:p>
            <a:r>
              <a:rPr lang="en-US" sz="2100" dirty="0"/>
              <a:t>How to Sign Up</a:t>
            </a:r>
          </a:p>
        </p:txBody>
      </p:sp>
      <p:sp>
        <p:nvSpPr>
          <p:cNvPr id="6" name="Title 1">
            <a:extLst>
              <a:ext uri="{FF2B5EF4-FFF2-40B4-BE49-F238E27FC236}">
                <a16:creationId xmlns:a16="http://schemas.microsoft.com/office/drawing/2014/main" id="{76475D16-B31D-40F3-8241-CB1EEFA6FBA2}"/>
              </a:ext>
            </a:extLst>
          </p:cNvPr>
          <p:cNvSpPr txBox="1">
            <a:spLocks/>
          </p:cNvSpPr>
          <p:nvPr/>
        </p:nvSpPr>
        <p:spPr>
          <a:xfrm>
            <a:off x="0" y="0"/>
            <a:ext cx="9144000" cy="527540"/>
          </a:xfrm>
          <a:prstGeom prst="rect">
            <a:avLst/>
          </a:prstGeom>
          <a:solidFill>
            <a:srgbClr val="17406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3300" b="1" dirty="0">
                <a:solidFill>
                  <a:schemeClr val="bg1"/>
                </a:solidFill>
                <a:latin typeface="Calibri Light" panose="020F0302020204030204"/>
              </a:rPr>
              <a:t>NJ Sustainable Business Registry</a:t>
            </a:r>
            <a:r>
              <a:rPr lang="en-US" sz="3300" dirty="0">
                <a:solidFill>
                  <a:schemeClr val="bg1"/>
                </a:solidFill>
                <a:latin typeface="Calibri Light" panose="020F0302020204030204"/>
              </a:rPr>
              <a:t> </a:t>
            </a:r>
            <a:endParaRPr lang="en-US" sz="3300" b="1" dirty="0">
              <a:solidFill>
                <a:schemeClr val="bg1"/>
              </a:solidFill>
              <a:latin typeface="Calibri Light" panose="020F0302020204030204"/>
            </a:endParaRPr>
          </a:p>
        </p:txBody>
      </p:sp>
    </p:spTree>
    <p:extLst>
      <p:ext uri="{BB962C8B-B14F-4D97-AF65-F5344CB8AC3E}">
        <p14:creationId xmlns:p14="http://schemas.microsoft.com/office/powerpoint/2010/main" val="166271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a:xfrm>
            <a:off x="3290440" y="2532262"/>
            <a:ext cx="870735" cy="551060"/>
          </a:xfrm>
          <a:prstGeom prst="rightArrow">
            <a:avLst/>
          </a:prstGeom>
          <a:solidFill>
            <a:srgbClr val="17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17406D"/>
              </a:solidFill>
              <a:latin typeface="Calibri" panose="020F0502020204030204"/>
            </a:endParaRPr>
          </a:p>
        </p:txBody>
      </p:sp>
      <p:sp>
        <p:nvSpPr>
          <p:cNvPr id="17" name="Right Arrow 16"/>
          <p:cNvSpPr/>
          <p:nvPr/>
        </p:nvSpPr>
        <p:spPr>
          <a:xfrm>
            <a:off x="3252766" y="4394131"/>
            <a:ext cx="870735" cy="5510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8" name="Right Arrow 17"/>
          <p:cNvSpPr/>
          <p:nvPr/>
        </p:nvSpPr>
        <p:spPr>
          <a:xfrm>
            <a:off x="3291293" y="3482496"/>
            <a:ext cx="870735" cy="551060"/>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itle 1"/>
          <p:cNvSpPr>
            <a:spLocks noGrp="1"/>
          </p:cNvSpPr>
          <p:nvPr>
            <p:ph type="title"/>
          </p:nvPr>
        </p:nvSpPr>
        <p:spPr>
          <a:xfrm>
            <a:off x="0" y="529579"/>
            <a:ext cx="9144000" cy="343509"/>
          </a:xfrm>
          <a:solidFill>
            <a:schemeClr val="bg1">
              <a:lumMod val="85000"/>
            </a:schemeClr>
          </a:solidFill>
        </p:spPr>
        <p:txBody>
          <a:bodyPr>
            <a:normAutofit fontScale="90000"/>
          </a:bodyPr>
          <a:lstStyle/>
          <a:p>
            <a:r>
              <a:rPr lang="en-US" sz="2100" dirty="0"/>
              <a:t>Application Requirements</a:t>
            </a:r>
          </a:p>
        </p:txBody>
      </p:sp>
      <p:sp>
        <p:nvSpPr>
          <p:cNvPr id="3" name="Content Placeholder 2"/>
          <p:cNvSpPr>
            <a:spLocks noGrp="1"/>
          </p:cNvSpPr>
          <p:nvPr>
            <p:ph idx="1"/>
          </p:nvPr>
        </p:nvSpPr>
        <p:spPr>
          <a:xfrm>
            <a:off x="184456" y="1233663"/>
            <a:ext cx="4071777" cy="727739"/>
          </a:xfrm>
        </p:spPr>
        <p:txBody>
          <a:bodyPr>
            <a:normAutofit/>
          </a:bodyPr>
          <a:lstStyle/>
          <a:p>
            <a:pPr marL="0" indent="0">
              <a:buNone/>
            </a:pPr>
            <a:r>
              <a:rPr lang="en-US" dirty="0">
                <a:solidFill>
                  <a:schemeClr val="tx1">
                    <a:lumMod val="75000"/>
                    <a:lumOff val="25000"/>
                  </a:schemeClr>
                </a:solidFill>
              </a:rPr>
              <a:t>Business must create a log in and report the following: </a:t>
            </a:r>
          </a:p>
        </p:txBody>
      </p:sp>
      <p:sp>
        <p:nvSpPr>
          <p:cNvPr id="6" name="Title 1"/>
          <p:cNvSpPr txBox="1">
            <a:spLocks/>
          </p:cNvSpPr>
          <p:nvPr/>
        </p:nvSpPr>
        <p:spPr>
          <a:xfrm>
            <a:off x="0" y="2644"/>
            <a:ext cx="9144000" cy="527540"/>
          </a:xfrm>
          <a:prstGeom prst="rect">
            <a:avLst/>
          </a:prstGeom>
          <a:solidFill>
            <a:srgbClr val="17406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3300" b="1" dirty="0">
                <a:solidFill>
                  <a:schemeClr val="bg1"/>
                </a:solidFill>
                <a:latin typeface="Calibri Light" panose="020F0302020204030204"/>
              </a:rPr>
              <a:t>NJ Sustainable Business Registry</a:t>
            </a:r>
            <a:r>
              <a:rPr lang="en-US" sz="3300" dirty="0">
                <a:solidFill>
                  <a:schemeClr val="bg1"/>
                </a:solidFill>
                <a:latin typeface="Calibri Light" panose="020F0302020204030204"/>
              </a:rPr>
              <a:t> </a:t>
            </a:r>
            <a:endParaRPr lang="en-US" sz="3300" b="1" dirty="0">
              <a:solidFill>
                <a:schemeClr val="bg1"/>
              </a:solidFill>
              <a:latin typeface="Calibri Light" panose="020F0302020204030204"/>
            </a:endParaRPr>
          </a:p>
        </p:txBody>
      </p:sp>
      <p:graphicFrame>
        <p:nvGraphicFramePr>
          <p:cNvPr id="9" name="Diagram 8"/>
          <p:cNvGraphicFramePr/>
          <p:nvPr>
            <p:extLst>
              <p:ext uri="{D42A27DB-BD31-4B8C-83A1-F6EECF244321}">
                <p14:modId xmlns:p14="http://schemas.microsoft.com/office/powerpoint/2010/main" val="653664129"/>
              </p:ext>
            </p:extLst>
          </p:nvPr>
        </p:nvGraphicFramePr>
        <p:xfrm>
          <a:off x="381832" y="2251397"/>
          <a:ext cx="3345951" cy="2727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552373" y="2485548"/>
            <a:ext cx="347449" cy="646331"/>
          </a:xfrm>
          <a:prstGeom prst="rect">
            <a:avLst/>
          </a:prstGeom>
          <a:noFill/>
        </p:spPr>
        <p:txBody>
          <a:bodyPr wrap="square" rtlCol="0">
            <a:spAutoFit/>
          </a:bodyPr>
          <a:lstStyle/>
          <a:p>
            <a:pPr defTabSz="685800">
              <a:defRPr/>
            </a:pPr>
            <a:r>
              <a:rPr lang="en-US" sz="3600" b="1" dirty="0">
                <a:solidFill>
                  <a:srgbClr val="17406D"/>
                </a:solidFill>
                <a:latin typeface="Calibri Light" panose="020F0302020204030204"/>
              </a:rPr>
              <a:t>1</a:t>
            </a:r>
          </a:p>
        </p:txBody>
      </p:sp>
      <p:sp>
        <p:nvSpPr>
          <p:cNvPr id="11" name="TextBox 10"/>
          <p:cNvSpPr txBox="1"/>
          <p:nvPr/>
        </p:nvSpPr>
        <p:spPr>
          <a:xfrm>
            <a:off x="822765" y="3482502"/>
            <a:ext cx="347449" cy="646331"/>
          </a:xfrm>
          <a:prstGeom prst="rect">
            <a:avLst/>
          </a:prstGeom>
          <a:noFill/>
        </p:spPr>
        <p:txBody>
          <a:bodyPr wrap="square" rtlCol="0">
            <a:spAutoFit/>
          </a:bodyPr>
          <a:lstStyle/>
          <a:p>
            <a:pPr defTabSz="685800">
              <a:defRPr/>
            </a:pPr>
            <a:r>
              <a:rPr lang="en-US" sz="3600" b="1" dirty="0">
                <a:solidFill>
                  <a:schemeClr val="accent1">
                    <a:lumMod val="75000"/>
                  </a:schemeClr>
                </a:solidFill>
                <a:latin typeface="Calibri Light" panose="020F0302020204030204"/>
              </a:rPr>
              <a:t>2</a:t>
            </a:r>
          </a:p>
        </p:txBody>
      </p:sp>
      <p:sp>
        <p:nvSpPr>
          <p:cNvPr id="12" name="TextBox 11"/>
          <p:cNvSpPr txBox="1"/>
          <p:nvPr/>
        </p:nvSpPr>
        <p:spPr>
          <a:xfrm>
            <a:off x="552373" y="4332464"/>
            <a:ext cx="347449" cy="646331"/>
          </a:xfrm>
          <a:prstGeom prst="rect">
            <a:avLst/>
          </a:prstGeom>
          <a:noFill/>
        </p:spPr>
        <p:txBody>
          <a:bodyPr wrap="square" rtlCol="0">
            <a:spAutoFit/>
          </a:bodyPr>
          <a:lstStyle/>
          <a:p>
            <a:pPr defTabSz="685800">
              <a:defRPr/>
            </a:pPr>
            <a:r>
              <a:rPr lang="en-US" sz="3600" b="1" dirty="0">
                <a:solidFill>
                  <a:schemeClr val="accent1"/>
                </a:solidFill>
                <a:latin typeface="Calibri Light" panose="020F0302020204030204"/>
              </a:rPr>
              <a:t>3</a:t>
            </a:r>
          </a:p>
        </p:txBody>
      </p:sp>
      <p:pic>
        <p:nvPicPr>
          <p:cNvPr id="15" name="Picture 14"/>
          <p:cNvPicPr>
            <a:picLocks noChangeAspect="1"/>
          </p:cNvPicPr>
          <p:nvPr/>
        </p:nvPicPr>
        <p:blipFill>
          <a:blip r:embed="rId8"/>
          <a:stretch>
            <a:fillRect/>
          </a:stretch>
        </p:blipFill>
        <p:spPr>
          <a:xfrm>
            <a:off x="4572000" y="2126885"/>
            <a:ext cx="4329113" cy="3357563"/>
          </a:xfrm>
          <a:prstGeom prst="rect">
            <a:avLst/>
          </a:prstGeom>
        </p:spPr>
      </p:pic>
      <p:sp>
        <p:nvSpPr>
          <p:cNvPr id="16" name="TextBox 15"/>
          <p:cNvSpPr txBox="1"/>
          <p:nvPr/>
        </p:nvSpPr>
        <p:spPr>
          <a:xfrm>
            <a:off x="4342838" y="1648301"/>
            <a:ext cx="4122506" cy="415498"/>
          </a:xfrm>
          <a:prstGeom prst="rect">
            <a:avLst/>
          </a:prstGeom>
          <a:noFill/>
        </p:spPr>
        <p:txBody>
          <a:bodyPr wrap="square" rtlCol="0">
            <a:spAutoFit/>
          </a:bodyPr>
          <a:lstStyle/>
          <a:p>
            <a:pPr algn="ctr" defTabSz="685800">
              <a:defRPr/>
            </a:pPr>
            <a:r>
              <a:rPr lang="en-US" sz="2100" b="1" dirty="0">
                <a:solidFill>
                  <a:srgbClr val="17406D"/>
                </a:solidFill>
                <a:latin typeface="Calibri" panose="020F0502020204030204"/>
                <a:hlinkClick r:id="rId9">
                  <a:extLst>
                    <a:ext uri="{A12FA001-AC4F-418D-AE19-62706E023703}">
                      <ahyp:hlinkClr xmlns:ahyp="http://schemas.microsoft.com/office/drawing/2018/hyperlinkcolor" val="tx"/>
                    </a:ext>
                  </a:extLst>
                </a:hlinkClick>
              </a:rPr>
              <a:t>JM </a:t>
            </a:r>
            <a:r>
              <a:rPr lang="en-US" sz="2100" b="1" dirty="0" err="1">
                <a:solidFill>
                  <a:srgbClr val="17406D"/>
                </a:solidFill>
                <a:latin typeface="Calibri" panose="020F0502020204030204"/>
                <a:hlinkClick r:id="rId9">
                  <a:extLst>
                    <a:ext uri="{A12FA001-AC4F-418D-AE19-62706E023703}">
                      <ahyp:hlinkClr xmlns:ahyp="http://schemas.microsoft.com/office/drawing/2018/hyperlinkcolor" val="tx"/>
                    </a:ext>
                  </a:extLst>
                </a:hlinkClick>
              </a:rPr>
              <a:t>Sorge</a:t>
            </a:r>
            <a:r>
              <a:rPr lang="en-US" sz="2100" b="1" dirty="0">
                <a:solidFill>
                  <a:srgbClr val="17406D"/>
                </a:solidFill>
                <a:latin typeface="Calibri" panose="020F0502020204030204"/>
                <a:hlinkClick r:id="rId9">
                  <a:extLst>
                    <a:ext uri="{A12FA001-AC4F-418D-AE19-62706E023703}">
                      <ahyp:hlinkClr xmlns:ahyp="http://schemas.microsoft.com/office/drawing/2018/hyperlinkcolor" val="tx"/>
                    </a:ext>
                  </a:extLst>
                </a:hlinkClick>
              </a:rPr>
              <a:t>, INC</a:t>
            </a:r>
            <a:endParaRPr lang="en-US" sz="2100" b="1" dirty="0">
              <a:solidFill>
                <a:srgbClr val="17406D"/>
              </a:solidFill>
              <a:latin typeface="Calibri" panose="020F0502020204030204"/>
            </a:endParaRPr>
          </a:p>
        </p:txBody>
      </p:sp>
    </p:spTree>
    <p:extLst>
      <p:ext uri="{BB962C8B-B14F-4D97-AF65-F5344CB8AC3E}">
        <p14:creationId xmlns:p14="http://schemas.microsoft.com/office/powerpoint/2010/main" val="1270524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277852" y="0"/>
            <a:ext cx="3866147" cy="527540"/>
          </a:xfrm>
          <a:prstGeom prst="rect">
            <a:avLst/>
          </a:prstGeom>
          <a:solidFill>
            <a:srgbClr val="17406D"/>
          </a:solidFill>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defRPr/>
            </a:pPr>
            <a:r>
              <a:rPr lang="en-US" sz="3000" b="1" dirty="0">
                <a:solidFill>
                  <a:schemeClr val="bg1"/>
                </a:solidFill>
                <a:latin typeface="Calibri Light" panose="020F0302020204030204"/>
              </a:rPr>
              <a:t>Sustainable Business Guidelines  </a:t>
            </a:r>
          </a:p>
        </p:txBody>
      </p:sp>
      <p:sp>
        <p:nvSpPr>
          <p:cNvPr id="14" name="TextBox 13">
            <a:extLst>
              <a:ext uri="{FF2B5EF4-FFF2-40B4-BE49-F238E27FC236}">
                <a16:creationId xmlns:a16="http://schemas.microsoft.com/office/drawing/2014/main" id="{25666213-DBC1-4696-AA91-0194C260056C}"/>
              </a:ext>
            </a:extLst>
          </p:cNvPr>
          <p:cNvSpPr txBox="1"/>
          <p:nvPr/>
        </p:nvSpPr>
        <p:spPr>
          <a:xfrm>
            <a:off x="5446295" y="1604211"/>
            <a:ext cx="3529263" cy="3354765"/>
          </a:xfrm>
          <a:prstGeom prst="rect">
            <a:avLst/>
          </a:prstGeom>
          <a:noFill/>
        </p:spPr>
        <p:txBody>
          <a:bodyPr wrap="square" rtlCol="0">
            <a:spAutoFit/>
          </a:bodyPr>
          <a:lstStyle/>
          <a:p>
            <a:r>
              <a:rPr lang="en-US" sz="1600" dirty="0"/>
              <a:t>The Office of Sustainability developed Sustainable Business Guides to encourage New Jersey businesses to adopt sustainable practices and reduce their environmental impact. These guides are composed of simple actions you can take at work to help create a more sustainable New Jersey.  The best practices are organized by topic area and by business sector and may include links to relevant external resources.</a:t>
            </a:r>
          </a:p>
          <a:p>
            <a:r>
              <a:rPr lang="en-US" dirty="0">
                <a:solidFill>
                  <a:srgbClr val="17406D"/>
                </a:solidFill>
                <a:hlinkClick r:id="rId3">
                  <a:extLst>
                    <a:ext uri="{A12FA001-AC4F-418D-AE19-62706E023703}">
                      <ahyp:hlinkClr xmlns:ahyp="http://schemas.microsoft.com/office/drawing/2018/hyperlinkcolor" val="tx"/>
                    </a:ext>
                  </a:extLst>
                </a:hlinkClick>
              </a:rPr>
              <a:t>https://www.nj.gov/dep/aqes/sustain_bus.html</a:t>
            </a:r>
            <a:endParaRPr lang="en-US" dirty="0">
              <a:solidFill>
                <a:srgbClr val="17406D"/>
              </a:solidFill>
            </a:endParaRPr>
          </a:p>
        </p:txBody>
      </p:sp>
      <p:pic>
        <p:nvPicPr>
          <p:cNvPr id="23" name="Picture 22">
            <a:extLst>
              <a:ext uri="{FF2B5EF4-FFF2-40B4-BE49-F238E27FC236}">
                <a16:creationId xmlns:a16="http://schemas.microsoft.com/office/drawing/2014/main" id="{91C28D8C-19CC-4F09-9603-B3C60C5FB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877"/>
            <a:ext cx="5277852" cy="6819242"/>
          </a:xfrm>
          <a:prstGeom prst="rect">
            <a:avLst/>
          </a:prstGeom>
        </p:spPr>
      </p:pic>
    </p:spTree>
    <p:extLst>
      <p:ext uri="{BB962C8B-B14F-4D97-AF65-F5344CB8AC3E}">
        <p14:creationId xmlns:p14="http://schemas.microsoft.com/office/powerpoint/2010/main" val="57047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C2081F-5291-4977-BEB1-148FEB605B8F}"/>
              </a:ext>
            </a:extLst>
          </p:cNvPr>
          <p:cNvSpPr/>
          <p:nvPr/>
        </p:nvSpPr>
        <p:spPr>
          <a:xfrm>
            <a:off x="3584984" y="1989954"/>
            <a:ext cx="5011763" cy="3728907"/>
          </a:xfrm>
          <a:prstGeom prst="rect">
            <a:avLst/>
          </a:prstGeom>
          <a:solidFill>
            <a:srgbClr val="B5C8CA">
              <a:alpha val="36863"/>
            </a:srgbClr>
          </a:solidFill>
          <a:ln w="6350" cap="flat" cmpd="sng" algn="ctr">
            <a:noFill/>
            <a:prstDash val="solid"/>
            <a:miter lim="800000"/>
          </a:ln>
          <a:effectLst/>
        </p:spPr>
        <p:txBody>
          <a:bodyPr rtlCol="0" anchor="ctr"/>
          <a:lstStyle/>
          <a:p>
            <a:pPr marL="342900" indent="-342900">
              <a:buFont typeface="+mj-lt"/>
              <a:buAutoNum type="arabicPeriod"/>
            </a:pPr>
            <a:endParaRPr lang="en-US" dirty="0"/>
          </a:p>
        </p:txBody>
      </p:sp>
      <p:sp>
        <p:nvSpPr>
          <p:cNvPr id="7" name="Rectangle 6">
            <a:extLst>
              <a:ext uri="{FF2B5EF4-FFF2-40B4-BE49-F238E27FC236}">
                <a16:creationId xmlns:a16="http://schemas.microsoft.com/office/drawing/2014/main" id="{23C3EA81-7E35-41D0-8493-67F1C3187572}"/>
              </a:ext>
            </a:extLst>
          </p:cNvPr>
          <p:cNvSpPr/>
          <p:nvPr/>
        </p:nvSpPr>
        <p:spPr>
          <a:xfrm>
            <a:off x="3128789" y="0"/>
            <a:ext cx="6015211" cy="809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4" name="Picture 3" descr="A close up of a sign&#10;&#10;Description generated with very high confidence">
            <a:extLst>
              <a:ext uri="{FF2B5EF4-FFF2-40B4-BE49-F238E27FC236}">
                <a16:creationId xmlns:a16="http://schemas.microsoft.com/office/drawing/2014/main" id="{0FB83E13-8441-4EF1-BE3D-74976BDE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709"/>
            <a:ext cx="3128791" cy="6307902"/>
          </a:xfrm>
          <a:prstGeom prst="rect">
            <a:avLst/>
          </a:prstGeom>
        </p:spPr>
      </p:pic>
      <p:sp>
        <p:nvSpPr>
          <p:cNvPr id="5" name="TextBox 4">
            <a:extLst>
              <a:ext uri="{FF2B5EF4-FFF2-40B4-BE49-F238E27FC236}">
                <a16:creationId xmlns:a16="http://schemas.microsoft.com/office/drawing/2014/main" id="{3B0C3483-DA95-4511-9D54-310AFF76B15C}"/>
              </a:ext>
            </a:extLst>
          </p:cNvPr>
          <p:cNvSpPr txBox="1"/>
          <p:nvPr/>
        </p:nvSpPr>
        <p:spPr>
          <a:xfrm>
            <a:off x="4529267" y="4054"/>
            <a:ext cx="3214253" cy="830997"/>
          </a:xfrm>
          <a:prstGeom prst="rect">
            <a:avLst/>
          </a:prstGeom>
          <a:noFill/>
        </p:spPr>
        <p:txBody>
          <a:bodyPr wrap="square" rtlCol="0">
            <a:spAutoFit/>
          </a:bodyPr>
          <a:lstStyle/>
          <a:p>
            <a:pPr algn="ctr"/>
            <a:r>
              <a:rPr lang="en-US" sz="4800" dirty="0">
                <a:solidFill>
                  <a:schemeClr val="bg1"/>
                </a:solidFill>
              </a:rPr>
              <a:t>Take Action </a:t>
            </a:r>
          </a:p>
        </p:txBody>
      </p:sp>
      <p:sp>
        <p:nvSpPr>
          <p:cNvPr id="11" name="TextBox 10">
            <a:extLst>
              <a:ext uri="{FF2B5EF4-FFF2-40B4-BE49-F238E27FC236}">
                <a16:creationId xmlns:a16="http://schemas.microsoft.com/office/drawing/2014/main" id="{CD34F893-4138-445D-A80D-EB75C8979539}"/>
              </a:ext>
            </a:extLst>
          </p:cNvPr>
          <p:cNvSpPr txBox="1"/>
          <p:nvPr/>
        </p:nvSpPr>
        <p:spPr>
          <a:xfrm>
            <a:off x="3019954" y="1276599"/>
            <a:ext cx="4269814" cy="400110"/>
          </a:xfrm>
          <a:prstGeom prst="rect">
            <a:avLst/>
          </a:prstGeom>
          <a:noFill/>
        </p:spPr>
        <p:txBody>
          <a:bodyPr wrap="square" rtlCol="0">
            <a:spAutoFit/>
          </a:bodyPr>
          <a:lstStyle/>
          <a:p>
            <a:pPr algn="ctr"/>
            <a:r>
              <a:rPr lang="en-US" sz="2000" dirty="0"/>
              <a:t>Incentives are in place to help you!</a:t>
            </a:r>
          </a:p>
        </p:txBody>
      </p:sp>
      <p:sp>
        <p:nvSpPr>
          <p:cNvPr id="12" name="TextBox 11">
            <a:extLst>
              <a:ext uri="{FF2B5EF4-FFF2-40B4-BE49-F238E27FC236}">
                <a16:creationId xmlns:a16="http://schemas.microsoft.com/office/drawing/2014/main" id="{D846FC25-81C1-4E62-9F19-D432DCAC4A52}"/>
              </a:ext>
            </a:extLst>
          </p:cNvPr>
          <p:cNvSpPr txBox="1"/>
          <p:nvPr/>
        </p:nvSpPr>
        <p:spPr>
          <a:xfrm>
            <a:off x="4107513" y="2136338"/>
            <a:ext cx="3956835" cy="3139321"/>
          </a:xfrm>
          <a:prstGeom prst="rect">
            <a:avLst/>
          </a:prstGeom>
          <a:noFill/>
        </p:spPr>
        <p:txBody>
          <a:bodyPr wrap="square" rtlCol="0">
            <a:spAutoFit/>
          </a:bodyPr>
          <a:lstStyle/>
          <a:p>
            <a:pPr algn="ctr">
              <a:lnSpc>
                <a:spcPct val="200000"/>
              </a:lnSpc>
            </a:pPr>
            <a:r>
              <a:rPr lang="en-US" sz="2400" dirty="0"/>
              <a:t>Energy Benchmarking </a:t>
            </a:r>
          </a:p>
          <a:p>
            <a:pPr algn="ctr">
              <a:lnSpc>
                <a:spcPct val="200000"/>
              </a:lnSpc>
            </a:pPr>
            <a:r>
              <a:rPr lang="en-US" sz="2400" dirty="0" err="1"/>
              <a:t>SmartStart</a:t>
            </a:r>
            <a:r>
              <a:rPr lang="en-US" sz="2400" dirty="0"/>
              <a:t> Buildings Program</a:t>
            </a:r>
          </a:p>
          <a:p>
            <a:pPr algn="ctr">
              <a:lnSpc>
                <a:spcPct val="200000"/>
              </a:lnSpc>
            </a:pPr>
            <a:r>
              <a:rPr lang="en-US" sz="2400" dirty="0"/>
              <a:t>Direct Install Program</a:t>
            </a:r>
          </a:p>
          <a:p>
            <a:pPr algn="ctr">
              <a:lnSpc>
                <a:spcPct val="200000"/>
              </a:lnSpc>
            </a:pPr>
            <a:r>
              <a:rPr lang="en-US" dirty="0">
                <a:solidFill>
                  <a:schemeClr val="tx2"/>
                </a:solidFill>
                <a:hlinkClick r:id="rId4">
                  <a:extLst>
                    <a:ext uri="{A12FA001-AC4F-418D-AE19-62706E023703}">
                      <ahyp:hlinkClr xmlns:ahyp="http://schemas.microsoft.com/office/drawing/2018/hyperlinkcolor" val="tx"/>
                    </a:ext>
                  </a:extLst>
                </a:hlinkClick>
              </a:rPr>
              <a:t>http://njcleanenergy.com/</a:t>
            </a:r>
            <a:r>
              <a:rPr lang="en-US" dirty="0">
                <a:solidFill>
                  <a:schemeClr val="tx2"/>
                </a:solidFill>
              </a:rPr>
              <a:t> </a:t>
            </a:r>
          </a:p>
          <a:p>
            <a:pPr algn="ctr"/>
            <a:endParaRPr lang="en-US" dirty="0"/>
          </a:p>
        </p:txBody>
      </p:sp>
      <p:pic>
        <p:nvPicPr>
          <p:cNvPr id="14" name="Picture 13">
            <a:extLst>
              <a:ext uri="{FF2B5EF4-FFF2-40B4-BE49-F238E27FC236}">
                <a16:creationId xmlns:a16="http://schemas.microsoft.com/office/drawing/2014/main" id="{C8AF8316-6452-485D-B449-8C8FAD4F96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7484" y="1139139"/>
            <a:ext cx="1687316" cy="660254"/>
          </a:xfrm>
          <a:prstGeom prst="rect">
            <a:avLst/>
          </a:prstGeom>
        </p:spPr>
      </p:pic>
    </p:spTree>
    <p:extLst>
      <p:ext uri="{BB962C8B-B14F-4D97-AF65-F5344CB8AC3E}">
        <p14:creationId xmlns:p14="http://schemas.microsoft.com/office/powerpoint/2010/main" val="256197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281C-43ED-497A-9DB5-614230C945D7}"/>
              </a:ext>
            </a:extLst>
          </p:cNvPr>
          <p:cNvSpPr>
            <a:spLocks noGrp="1"/>
          </p:cNvSpPr>
          <p:nvPr>
            <p:ph type="title"/>
          </p:nvPr>
        </p:nvSpPr>
        <p:spPr>
          <a:xfrm>
            <a:off x="1457748" y="825342"/>
            <a:ext cx="6173089" cy="510778"/>
          </a:xfrm>
        </p:spPr>
        <p:txBody>
          <a:bodyPr>
            <a:normAutofit fontScale="90000"/>
          </a:bodyPr>
          <a:lstStyle/>
          <a:p>
            <a:r>
              <a:rPr lang="en-US" sz="2400" b="1" dirty="0">
                <a:solidFill>
                  <a:schemeClr val="bg1"/>
                </a:solidFill>
              </a:rPr>
              <a:t>Sustainable Jersey Green Business Recognition Program</a:t>
            </a:r>
          </a:p>
        </p:txBody>
      </p:sp>
      <p:sp>
        <p:nvSpPr>
          <p:cNvPr id="3" name="Content Placeholder 2">
            <a:extLst>
              <a:ext uri="{FF2B5EF4-FFF2-40B4-BE49-F238E27FC236}">
                <a16:creationId xmlns:a16="http://schemas.microsoft.com/office/drawing/2014/main" id="{16A48270-6E4A-4EB4-A824-482394BD7724}"/>
              </a:ext>
            </a:extLst>
          </p:cNvPr>
          <p:cNvSpPr>
            <a:spLocks noGrp="1"/>
          </p:cNvSpPr>
          <p:nvPr>
            <p:ph idx="1"/>
          </p:nvPr>
        </p:nvSpPr>
        <p:spPr>
          <a:xfrm rot="10800000" flipV="1">
            <a:off x="2881943" y="2574900"/>
            <a:ext cx="4527634" cy="1059462"/>
          </a:xfrm>
        </p:spPr>
        <p:txBody>
          <a:bodyPr>
            <a:normAutofit lnSpcReduction="10000"/>
          </a:bodyPr>
          <a:lstStyle/>
          <a:p>
            <a:pPr marL="0" indent="0">
              <a:buNone/>
            </a:pPr>
            <a:r>
              <a:rPr lang="en-US" sz="1800" dirty="0">
                <a:latin typeface="+mn-lt"/>
              </a:rPr>
              <a:t>Incorporate participation in the Registry as part of the criteria for your Green Business Recognition Program. A minimum three businesses must be participating. </a:t>
            </a:r>
          </a:p>
        </p:txBody>
      </p:sp>
      <p:sp>
        <p:nvSpPr>
          <p:cNvPr id="7" name="TextBox 6">
            <a:extLst>
              <a:ext uri="{FF2B5EF4-FFF2-40B4-BE49-F238E27FC236}">
                <a16:creationId xmlns:a16="http://schemas.microsoft.com/office/drawing/2014/main" id="{299C0A73-3A10-477D-A0B5-39126421C630}"/>
              </a:ext>
            </a:extLst>
          </p:cNvPr>
          <p:cNvSpPr txBox="1"/>
          <p:nvPr/>
        </p:nvSpPr>
        <p:spPr>
          <a:xfrm>
            <a:off x="1645699" y="1297426"/>
            <a:ext cx="989611" cy="738664"/>
          </a:xfrm>
          <a:prstGeom prst="rect">
            <a:avLst/>
          </a:prstGeom>
          <a:noFill/>
        </p:spPr>
        <p:txBody>
          <a:bodyPr wrap="square" rtlCol="0">
            <a:spAutoFit/>
          </a:bodyPr>
          <a:lstStyle/>
          <a:p>
            <a:pPr algn="ctr"/>
            <a:r>
              <a:rPr lang="en-US" sz="2100" b="1" dirty="0">
                <a:solidFill>
                  <a:prstClr val="black"/>
                </a:solidFill>
                <a:latin typeface="Calibri" panose="020F0502020204030204"/>
              </a:rPr>
              <a:t>10 Points </a:t>
            </a:r>
          </a:p>
        </p:txBody>
      </p:sp>
      <p:sp>
        <p:nvSpPr>
          <p:cNvPr id="8" name="TextBox 7">
            <a:extLst>
              <a:ext uri="{FF2B5EF4-FFF2-40B4-BE49-F238E27FC236}">
                <a16:creationId xmlns:a16="http://schemas.microsoft.com/office/drawing/2014/main" id="{822F0C09-87CD-4903-AF11-8EC36E2976AB}"/>
              </a:ext>
            </a:extLst>
          </p:cNvPr>
          <p:cNvSpPr txBox="1"/>
          <p:nvPr/>
        </p:nvSpPr>
        <p:spPr>
          <a:xfrm>
            <a:off x="2881943" y="1141332"/>
            <a:ext cx="4419494" cy="1200329"/>
          </a:xfrm>
          <a:prstGeom prst="rect">
            <a:avLst/>
          </a:prstGeom>
          <a:noFill/>
        </p:spPr>
        <p:txBody>
          <a:bodyPr wrap="square" rtlCol="0">
            <a:spAutoFit/>
          </a:bodyPr>
          <a:lstStyle/>
          <a:p>
            <a:r>
              <a:rPr lang="en-US" dirty="0">
                <a:solidFill>
                  <a:prstClr val="black"/>
                </a:solidFill>
                <a:latin typeface="Calibri" panose="020F0502020204030204"/>
              </a:rPr>
              <a:t>Establish a Green Business Recognition Program for local companies. A minimum two businesses must be participating in the Program.</a:t>
            </a:r>
          </a:p>
        </p:txBody>
      </p:sp>
      <p:sp>
        <p:nvSpPr>
          <p:cNvPr id="9" name="TextBox 8">
            <a:extLst>
              <a:ext uri="{FF2B5EF4-FFF2-40B4-BE49-F238E27FC236}">
                <a16:creationId xmlns:a16="http://schemas.microsoft.com/office/drawing/2014/main" id="{834F1C6B-9FF9-4CFB-AAD8-864D9471F387}"/>
              </a:ext>
            </a:extLst>
          </p:cNvPr>
          <p:cNvSpPr txBox="1"/>
          <p:nvPr/>
        </p:nvSpPr>
        <p:spPr>
          <a:xfrm>
            <a:off x="1645699" y="2682700"/>
            <a:ext cx="989611" cy="738664"/>
          </a:xfrm>
          <a:prstGeom prst="rect">
            <a:avLst/>
          </a:prstGeom>
          <a:noFill/>
        </p:spPr>
        <p:txBody>
          <a:bodyPr wrap="square" rtlCol="0">
            <a:spAutoFit/>
          </a:bodyPr>
          <a:lstStyle/>
          <a:p>
            <a:pPr algn="ctr"/>
            <a:r>
              <a:rPr lang="en-US" sz="2100" b="1" dirty="0">
                <a:solidFill>
                  <a:prstClr val="black"/>
                </a:solidFill>
                <a:latin typeface="Calibri" panose="020F0502020204030204"/>
              </a:rPr>
              <a:t>20 Points </a:t>
            </a:r>
          </a:p>
        </p:txBody>
      </p:sp>
      <p:sp>
        <p:nvSpPr>
          <p:cNvPr id="10" name="Oval 9">
            <a:extLst>
              <a:ext uri="{FF2B5EF4-FFF2-40B4-BE49-F238E27FC236}">
                <a16:creationId xmlns:a16="http://schemas.microsoft.com/office/drawing/2014/main" id="{AFB5C214-1939-4DD8-9C3B-A72048491E93}"/>
              </a:ext>
            </a:extLst>
          </p:cNvPr>
          <p:cNvSpPr/>
          <p:nvPr/>
        </p:nvSpPr>
        <p:spPr>
          <a:xfrm>
            <a:off x="1548549" y="2495419"/>
            <a:ext cx="1165860" cy="1165860"/>
          </a:xfrm>
          <a:prstGeom prst="ellipse">
            <a:avLst/>
          </a:prstGeom>
          <a:noFill/>
          <a:ln w="38100">
            <a:solidFill>
              <a:schemeClr val="tx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11ACBD53-359E-4355-BEB7-2793C90AC15F}"/>
              </a:ext>
            </a:extLst>
          </p:cNvPr>
          <p:cNvPicPr>
            <a:picLocks noChangeAspect="1"/>
          </p:cNvPicPr>
          <p:nvPr/>
        </p:nvPicPr>
        <p:blipFill>
          <a:blip r:embed="rId3"/>
          <a:stretch>
            <a:fillRect/>
          </a:stretch>
        </p:blipFill>
        <p:spPr>
          <a:xfrm>
            <a:off x="0" y="3951122"/>
            <a:ext cx="9144000" cy="1922318"/>
          </a:xfrm>
          <a:prstGeom prst="rect">
            <a:avLst/>
          </a:prstGeom>
        </p:spPr>
      </p:pic>
      <p:sp>
        <p:nvSpPr>
          <p:cNvPr id="12" name="Rectangle 11">
            <a:extLst>
              <a:ext uri="{FF2B5EF4-FFF2-40B4-BE49-F238E27FC236}">
                <a16:creationId xmlns:a16="http://schemas.microsoft.com/office/drawing/2014/main" id="{5D91510A-599E-47A2-8A20-0159A1084376}"/>
              </a:ext>
            </a:extLst>
          </p:cNvPr>
          <p:cNvSpPr/>
          <p:nvPr/>
        </p:nvSpPr>
        <p:spPr>
          <a:xfrm>
            <a:off x="-1" y="0"/>
            <a:ext cx="9144001" cy="809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Sustainable Jersey Green Business Recognition Program</a:t>
            </a:r>
            <a:endParaRPr lang="en-US" sz="2800" dirty="0"/>
          </a:p>
        </p:txBody>
      </p:sp>
      <p:pic>
        <p:nvPicPr>
          <p:cNvPr id="4" name="Picture 3">
            <a:extLst>
              <a:ext uri="{FF2B5EF4-FFF2-40B4-BE49-F238E27FC236}">
                <a16:creationId xmlns:a16="http://schemas.microsoft.com/office/drawing/2014/main" id="{FF091FA6-FB6D-401D-A76B-7D14B36CF03F}"/>
              </a:ext>
            </a:extLst>
          </p:cNvPr>
          <p:cNvPicPr>
            <a:picLocks noChangeAspect="1"/>
          </p:cNvPicPr>
          <p:nvPr/>
        </p:nvPicPr>
        <p:blipFill>
          <a:blip r:embed="rId4"/>
          <a:stretch>
            <a:fillRect/>
          </a:stretch>
        </p:blipFill>
        <p:spPr>
          <a:xfrm>
            <a:off x="1532744" y="1104585"/>
            <a:ext cx="1201016" cy="1201016"/>
          </a:xfrm>
          <a:prstGeom prst="rect">
            <a:avLst/>
          </a:prstGeom>
        </p:spPr>
      </p:pic>
    </p:spTree>
    <p:extLst>
      <p:ext uri="{BB962C8B-B14F-4D97-AF65-F5344CB8AC3E}">
        <p14:creationId xmlns:p14="http://schemas.microsoft.com/office/powerpoint/2010/main" val="1992266769"/>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1091</Words>
  <Application>Microsoft Office PowerPoint</Application>
  <PresentationFormat>On-screen Show (4:3)</PresentationFormat>
  <Paragraphs>142</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Bookman Old Style</vt:lpstr>
      <vt:lpstr>Calibri</vt:lpstr>
      <vt:lpstr>Calibri Light</vt:lpstr>
      <vt:lpstr>Ebrima</vt:lpstr>
      <vt:lpstr>Palatino Linotype</vt:lpstr>
      <vt:lpstr>Rockwell</vt:lpstr>
      <vt:lpstr>Times New Roman</vt:lpstr>
      <vt:lpstr>Office Theme</vt:lpstr>
      <vt:lpstr>NJ Sustainable Business Registry </vt:lpstr>
      <vt:lpstr>Background on the Registry</vt:lpstr>
      <vt:lpstr>PowerPoint Presentation</vt:lpstr>
      <vt:lpstr>Membership Benefits</vt:lpstr>
      <vt:lpstr>How to Sign Up</vt:lpstr>
      <vt:lpstr>Application Requirements</vt:lpstr>
      <vt:lpstr>PowerPoint Presentation</vt:lpstr>
      <vt:lpstr>PowerPoint Presentation</vt:lpstr>
      <vt:lpstr>Sustainable Jersey Green Business Recognition Program</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Spotlight NJDEP</dc:title>
  <dc:creator>Gambacorto, Gina</dc:creator>
  <cp:lastModifiedBy>Gambacorto, Gina</cp:lastModifiedBy>
  <cp:revision>18</cp:revision>
  <dcterms:created xsi:type="dcterms:W3CDTF">2019-06-10T19:36:17Z</dcterms:created>
  <dcterms:modified xsi:type="dcterms:W3CDTF">2019-09-18T19:55:15Z</dcterms:modified>
</cp:coreProperties>
</file>