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4"/>
    <p:sldMasterId id="2147483666" r:id="rId5"/>
    <p:sldMasterId id="2147483672" r:id="rId6"/>
    <p:sldMasterId id="2147483692" r:id="rId7"/>
  </p:sldMasterIdLst>
  <p:notesMasterIdLst>
    <p:notesMasterId r:id="rId35"/>
  </p:notesMasterIdLst>
  <p:handoutMasterIdLst>
    <p:handoutMasterId r:id="rId36"/>
  </p:handoutMasterIdLst>
  <p:sldIdLst>
    <p:sldId id="900" r:id="rId8"/>
    <p:sldId id="696" r:id="rId9"/>
    <p:sldId id="548" r:id="rId10"/>
    <p:sldId id="938" r:id="rId11"/>
    <p:sldId id="934" r:id="rId12"/>
    <p:sldId id="584" r:id="rId13"/>
    <p:sldId id="905" r:id="rId14"/>
    <p:sldId id="906" r:id="rId15"/>
    <p:sldId id="940" r:id="rId16"/>
    <p:sldId id="606" r:id="rId17"/>
    <p:sldId id="904" r:id="rId18"/>
    <p:sldId id="909" r:id="rId19"/>
    <p:sldId id="340" r:id="rId20"/>
    <p:sldId id="912" r:id="rId21"/>
    <p:sldId id="914" r:id="rId22"/>
    <p:sldId id="917" r:id="rId23"/>
    <p:sldId id="919" r:id="rId24"/>
    <p:sldId id="920" r:id="rId25"/>
    <p:sldId id="921" r:id="rId26"/>
    <p:sldId id="922" r:id="rId27"/>
    <p:sldId id="923" r:id="rId28"/>
    <p:sldId id="925" r:id="rId29"/>
    <p:sldId id="926" r:id="rId30"/>
    <p:sldId id="908" r:id="rId31"/>
    <p:sldId id="928" r:id="rId32"/>
    <p:sldId id="939" r:id="rId33"/>
    <p:sldId id="907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len Lutz" initials="" lastIdx="2" clrIdx="0"/>
  <p:cmAuthor id="1" name="Erin Ramsden" initials="" lastIdx="3" clrIdx="1"/>
  <p:cmAuthor id="2" name="Karine Shamlian" initials="" lastIdx="20" clrIdx="2"/>
  <p:cmAuthor id="3" name="Debora Schneider" initials="DS" lastIdx="3" clrIdx="3">
    <p:extLst>
      <p:ext uri="{19B8F6BF-5375-455C-9EA6-DF929625EA0E}">
        <p15:presenceInfo xmlns:p15="http://schemas.microsoft.com/office/powerpoint/2012/main" userId="S-1-5-21-72499088-2068735039-507081533-47426" providerId="AD"/>
      </p:ext>
    </p:extLst>
  </p:cmAuthor>
  <p:cmAuthor id="4" name="Newman, Amanda" initials="NA" lastIdx="25" clrIdx="4">
    <p:extLst>
      <p:ext uri="{19B8F6BF-5375-455C-9EA6-DF929625EA0E}">
        <p15:presenceInfo xmlns:p15="http://schemas.microsoft.com/office/powerpoint/2012/main" userId="S-1-5-21-1786704334-1080620903-3496478664-76161" providerId="AD"/>
      </p:ext>
    </p:extLst>
  </p:cmAuthor>
  <p:cmAuthor id="5" name="Friedl, James" initials="FJ" lastIdx="1" clrIdx="5">
    <p:extLst>
      <p:ext uri="{19B8F6BF-5375-455C-9EA6-DF929625EA0E}">
        <p15:presenceInfo xmlns:p15="http://schemas.microsoft.com/office/powerpoint/2012/main" userId="S-1-5-21-1786704334-1080620903-3496478664-71146" providerId="AD"/>
      </p:ext>
    </p:extLst>
  </p:cmAuthor>
  <p:cmAuthor id="6" name="Ebinger, Elizabeth" initials="EE" lastIdx="4" clrIdx="6">
    <p:extLst>
      <p:ext uri="{19B8F6BF-5375-455C-9EA6-DF929625EA0E}">
        <p15:presenceInfo xmlns:p15="http://schemas.microsoft.com/office/powerpoint/2012/main" userId="S-1-5-21-1786704334-1080620903-3496478664-1314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5C"/>
    <a:srgbClr val="EAAA00"/>
    <a:srgbClr val="77C19A"/>
    <a:srgbClr val="147BD1"/>
    <a:srgbClr val="5E97AF"/>
    <a:srgbClr val="A3C4D1"/>
    <a:srgbClr val="D7E5EB"/>
    <a:srgbClr val="7EACBF"/>
    <a:srgbClr val="8EB6C7"/>
    <a:srgbClr val="189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78453" autoAdjust="0"/>
  </p:normalViewPr>
  <p:slideViewPr>
    <p:cSldViewPr snapToGrid="0">
      <p:cViewPr varScale="1">
        <p:scale>
          <a:sx n="52" d="100"/>
          <a:sy n="52" d="100"/>
        </p:scale>
        <p:origin x="142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77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OODBRIDGE-FP2\Shared\Outreach\4%20-%20Presentations\Master\FY18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OODBRIDGE-FP2\Shared\Outreach\4%20-%20Presentations\Master\FY18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OODBRIDGE-FP2\Shared\Outreach\4%20-%20Presentations\Master\FY18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OODBRIDGE-FP2\Shared\Outreach\4%20-%20Presentations\Master\FY18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WOODBRIDGE-FP2\Shared\Outreach\4%20-%20Presentations\Master\FY18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9295088113985"/>
          <c:y val="0.10053481736945194"/>
          <c:w val="0.48954214056576262"/>
          <c:h val="0.78202598349892749"/>
        </c:manualLayout>
      </c:layout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9295088113985"/>
          <c:y val="0.10053481736945194"/>
          <c:w val="0.48954214056576262"/>
          <c:h val="0.78202598349892749"/>
        </c:manualLayout>
      </c:layout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9295088113985"/>
          <c:y val="0.10053481736945194"/>
          <c:w val="0.48954214056576262"/>
          <c:h val="0.78202598349892749"/>
        </c:manualLayout>
      </c:layout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9295088113985"/>
          <c:y val="0.10053481736945194"/>
          <c:w val="0.48954214056576262"/>
          <c:h val="0.78202598349892749"/>
        </c:manualLayout>
      </c:layout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9295088113985"/>
          <c:y val="0.10053481736945194"/>
          <c:w val="0.48954214056576262"/>
          <c:h val="0.78202598349892749"/>
        </c:manualLayout>
      </c:layout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76E17-5CB9-4202-BC90-ADE60EEF9BB3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807358-DAF8-42B2-BC4C-C2EE60A106FE}">
      <dgm:prSet phldrT="[Text]" custT="1"/>
      <dgm:spPr/>
      <dgm:t>
        <a:bodyPr/>
        <a:lstStyle/>
        <a:p>
          <a:pPr algn="l"/>
          <a:r>
            <a:rPr lang="en-US" sz="1800" dirty="0">
              <a:solidFill>
                <a:srgbClr val="5E5767"/>
              </a:solidFill>
              <a:latin typeface="Helvetica Condensed"/>
            </a:rPr>
            <a:t>Appliances</a:t>
          </a:r>
        </a:p>
      </dgm:t>
    </dgm:pt>
    <dgm:pt modelId="{E9490278-6143-4199-9C3A-A8A10AF60D8B}" type="parTrans" cxnId="{9EB57BA1-26B7-45C7-A977-467A8E81FB3C}">
      <dgm:prSet/>
      <dgm:spPr/>
      <dgm:t>
        <a:bodyPr/>
        <a:lstStyle/>
        <a:p>
          <a:pPr algn="l"/>
          <a:endParaRPr lang="en-US" sz="1800"/>
        </a:p>
      </dgm:t>
    </dgm:pt>
    <dgm:pt modelId="{59400A37-914C-4DF9-B1A0-7EF657BE3890}" type="sibTrans" cxnId="{9EB57BA1-26B7-45C7-A977-467A8E81FB3C}">
      <dgm:prSet/>
      <dgm:spPr/>
      <dgm:t>
        <a:bodyPr/>
        <a:lstStyle/>
        <a:p>
          <a:pPr algn="l"/>
          <a:endParaRPr lang="en-US" sz="1800"/>
        </a:p>
      </dgm:t>
    </dgm:pt>
    <dgm:pt modelId="{B02312CF-F32E-48AE-BB24-3794B63730E8}">
      <dgm:prSet phldrT="[Text]" custT="1"/>
      <dgm:spPr/>
      <dgm:t>
        <a:bodyPr/>
        <a:lstStyle/>
        <a:p>
          <a:pPr algn="l"/>
          <a:r>
            <a:rPr lang="en-US" sz="1800" dirty="0">
              <a:solidFill>
                <a:srgbClr val="5E5767"/>
              </a:solidFill>
              <a:latin typeface="Helvetica Condensed"/>
            </a:rPr>
            <a:t>Lighting and Lighting Controls</a:t>
          </a:r>
        </a:p>
      </dgm:t>
    </dgm:pt>
    <dgm:pt modelId="{0BBD403A-ADFA-4FD8-A098-D900A57FE9BF}" type="parTrans" cxnId="{76E4FA8A-EB91-4DC6-A784-17563CB99597}">
      <dgm:prSet/>
      <dgm:spPr/>
      <dgm:t>
        <a:bodyPr/>
        <a:lstStyle/>
        <a:p>
          <a:pPr algn="l"/>
          <a:endParaRPr lang="en-US" sz="1800"/>
        </a:p>
      </dgm:t>
    </dgm:pt>
    <dgm:pt modelId="{04A8540D-5BA5-4759-9FD1-88504618B6D9}" type="sibTrans" cxnId="{76E4FA8A-EB91-4DC6-A784-17563CB99597}">
      <dgm:prSet/>
      <dgm:spPr/>
      <dgm:t>
        <a:bodyPr/>
        <a:lstStyle/>
        <a:p>
          <a:pPr algn="l"/>
          <a:endParaRPr lang="en-US" sz="1800"/>
        </a:p>
      </dgm:t>
    </dgm:pt>
    <dgm:pt modelId="{DFDF783D-149D-4BEB-AE7E-3CE1F59A69D4}">
      <dgm:prSet phldrT="[Text]" custT="1"/>
      <dgm:spPr/>
      <dgm:t>
        <a:bodyPr/>
        <a:lstStyle/>
        <a:p>
          <a:pPr algn="l"/>
          <a:r>
            <a:rPr lang="en-US" sz="1800" dirty="0">
              <a:solidFill>
                <a:srgbClr val="5E5767"/>
              </a:solidFill>
              <a:latin typeface="Helvetica Condensed"/>
            </a:rPr>
            <a:t>Gas Water Heating</a:t>
          </a:r>
        </a:p>
      </dgm:t>
    </dgm:pt>
    <dgm:pt modelId="{8689AA8F-7E44-4346-8ED2-545F002EEC7C}" type="parTrans" cxnId="{24D849CD-42AD-47A9-938A-8AE8A157330A}">
      <dgm:prSet/>
      <dgm:spPr/>
      <dgm:t>
        <a:bodyPr/>
        <a:lstStyle/>
        <a:p>
          <a:pPr algn="l"/>
          <a:endParaRPr lang="en-US" sz="1800"/>
        </a:p>
      </dgm:t>
    </dgm:pt>
    <dgm:pt modelId="{89DD6318-93C1-481F-B61F-9C3DDB06D655}" type="sibTrans" cxnId="{24D849CD-42AD-47A9-938A-8AE8A157330A}">
      <dgm:prSet/>
      <dgm:spPr/>
      <dgm:t>
        <a:bodyPr/>
        <a:lstStyle/>
        <a:p>
          <a:pPr algn="l"/>
          <a:endParaRPr lang="en-US" sz="1800"/>
        </a:p>
      </dgm:t>
    </dgm:pt>
    <dgm:pt modelId="{E6A5C6EF-2B57-47FC-B052-D62B12333568}">
      <dgm:prSet phldrT="[Text]" custT="1"/>
      <dgm:spPr/>
      <dgm:t>
        <a:bodyPr/>
        <a:lstStyle/>
        <a:p>
          <a:pPr algn="l"/>
          <a:r>
            <a:rPr lang="en-US" sz="1800" dirty="0">
              <a:solidFill>
                <a:srgbClr val="5E5767"/>
              </a:solidFill>
              <a:latin typeface="Helvetica Condensed"/>
            </a:rPr>
            <a:t>Gas Heating and Cooling</a:t>
          </a:r>
        </a:p>
      </dgm:t>
    </dgm:pt>
    <dgm:pt modelId="{A2C4D250-B8DC-4234-A08B-65F92CC00F61}" type="parTrans" cxnId="{62022497-D2CC-48CB-BF64-4DD077A943EF}">
      <dgm:prSet/>
      <dgm:spPr/>
      <dgm:t>
        <a:bodyPr/>
        <a:lstStyle/>
        <a:p>
          <a:pPr algn="l"/>
          <a:endParaRPr lang="en-US" sz="1800"/>
        </a:p>
      </dgm:t>
    </dgm:pt>
    <dgm:pt modelId="{8AAB39FA-A1E7-464C-A2EE-95DCCCB20C40}" type="sibTrans" cxnId="{62022497-D2CC-48CB-BF64-4DD077A943EF}">
      <dgm:prSet/>
      <dgm:spPr/>
      <dgm:t>
        <a:bodyPr/>
        <a:lstStyle/>
        <a:p>
          <a:pPr algn="l"/>
          <a:endParaRPr lang="en-US" sz="1800"/>
        </a:p>
      </dgm:t>
    </dgm:pt>
    <dgm:pt modelId="{7BDFED60-27C4-4E0F-84BC-B6A39C2F4BB7}">
      <dgm:prSet phldrT="[Text]" custT="1"/>
      <dgm:spPr/>
      <dgm:t>
        <a:bodyPr/>
        <a:lstStyle/>
        <a:p>
          <a:pPr algn="l"/>
          <a:r>
            <a:rPr lang="en-US" sz="1800" dirty="0">
              <a:solidFill>
                <a:srgbClr val="5E5767"/>
              </a:solidFill>
              <a:latin typeface="Helvetica Condensed"/>
            </a:rPr>
            <a:t>Electric HVAC and Chillers</a:t>
          </a:r>
        </a:p>
      </dgm:t>
    </dgm:pt>
    <dgm:pt modelId="{F5850D6A-4E6A-4F2C-8BBC-757C9B90622A}" type="parTrans" cxnId="{DFD425F4-9854-4F84-A2BB-D7330A47EF2B}">
      <dgm:prSet/>
      <dgm:spPr/>
      <dgm:t>
        <a:bodyPr/>
        <a:lstStyle/>
        <a:p>
          <a:pPr algn="l"/>
          <a:endParaRPr lang="en-US" sz="1800"/>
        </a:p>
      </dgm:t>
    </dgm:pt>
    <dgm:pt modelId="{B86523BA-EAB1-4187-BF66-5A48C9BB6A66}" type="sibTrans" cxnId="{DFD425F4-9854-4F84-A2BB-D7330A47EF2B}">
      <dgm:prSet/>
      <dgm:spPr/>
      <dgm:t>
        <a:bodyPr/>
        <a:lstStyle/>
        <a:p>
          <a:pPr algn="l"/>
          <a:endParaRPr lang="en-US" sz="1800"/>
        </a:p>
      </dgm:t>
    </dgm:pt>
    <dgm:pt modelId="{7E3E7D32-8D2D-4346-A632-1F0C6DCADDA8}">
      <dgm:prSet custT="1"/>
      <dgm:spPr/>
      <dgm:t>
        <a:bodyPr/>
        <a:lstStyle/>
        <a:p>
          <a:pPr algn="l"/>
          <a:r>
            <a:rPr lang="en-US" sz="1800" dirty="0">
              <a:solidFill>
                <a:srgbClr val="5E5767"/>
              </a:solidFill>
              <a:latin typeface="Helvetica Condensed"/>
            </a:rPr>
            <a:t>Variable Frequency Drives</a:t>
          </a:r>
        </a:p>
      </dgm:t>
    </dgm:pt>
    <dgm:pt modelId="{108B49A2-730E-4872-93A9-C9EA286B8BCC}" type="parTrans" cxnId="{21DC6F84-265E-474D-A4E8-3836B69E54C2}">
      <dgm:prSet/>
      <dgm:spPr/>
      <dgm:t>
        <a:bodyPr/>
        <a:lstStyle/>
        <a:p>
          <a:pPr algn="l"/>
          <a:endParaRPr lang="en-US" sz="1800"/>
        </a:p>
      </dgm:t>
    </dgm:pt>
    <dgm:pt modelId="{EDDE14E1-C903-4CAB-96B4-CD87CC90244F}" type="sibTrans" cxnId="{21DC6F84-265E-474D-A4E8-3836B69E54C2}">
      <dgm:prSet/>
      <dgm:spPr/>
      <dgm:t>
        <a:bodyPr/>
        <a:lstStyle/>
        <a:p>
          <a:pPr algn="l"/>
          <a:endParaRPr lang="en-US" sz="1800"/>
        </a:p>
      </dgm:t>
    </dgm:pt>
    <dgm:pt modelId="{07231BD0-2EDD-45E1-9F03-683C101BC49B}" type="pres">
      <dgm:prSet presAssocID="{5EC76E17-5CB9-4202-BC90-ADE60EEF9BB3}" presName="Name0" presStyleCnt="0">
        <dgm:presLayoutVars>
          <dgm:dir/>
        </dgm:presLayoutVars>
      </dgm:prSet>
      <dgm:spPr/>
    </dgm:pt>
    <dgm:pt modelId="{A9845CCE-3F19-4EEA-ADDA-84A3757A2F20}" type="pres">
      <dgm:prSet presAssocID="{F4807358-DAF8-42B2-BC4C-C2EE60A106FE}" presName="noChildren" presStyleCnt="0"/>
      <dgm:spPr/>
    </dgm:pt>
    <dgm:pt modelId="{FB2F2F81-EFD7-43C7-8805-244EEB96A025}" type="pres">
      <dgm:prSet presAssocID="{F4807358-DAF8-42B2-BC4C-C2EE60A106FE}" presName="gap" presStyleCnt="0"/>
      <dgm:spPr/>
    </dgm:pt>
    <dgm:pt modelId="{DB432905-2961-4C3F-8AB3-66ED421B3778}" type="pres">
      <dgm:prSet presAssocID="{F4807358-DAF8-42B2-BC4C-C2EE60A106FE}" presName="medCircle2" presStyleLbl="vennNode1" presStyleIdx="0" presStyleCnt="6"/>
      <dgm:spPr/>
    </dgm:pt>
    <dgm:pt modelId="{203A023E-F900-4B78-96BD-2B9A60ADFCCE}" type="pres">
      <dgm:prSet presAssocID="{F4807358-DAF8-42B2-BC4C-C2EE60A106FE}" presName="txLvlOnly1" presStyleLbl="revTx" presStyleIdx="0" presStyleCnt="6"/>
      <dgm:spPr/>
    </dgm:pt>
    <dgm:pt modelId="{22279191-21A9-401A-B7D5-0EACBEBCBA38}" type="pres">
      <dgm:prSet presAssocID="{B02312CF-F32E-48AE-BB24-3794B63730E8}" presName="noChildren" presStyleCnt="0"/>
      <dgm:spPr/>
    </dgm:pt>
    <dgm:pt modelId="{A3755734-FE17-4606-ABA8-1AF55F2D8A2B}" type="pres">
      <dgm:prSet presAssocID="{B02312CF-F32E-48AE-BB24-3794B63730E8}" presName="gap" presStyleCnt="0"/>
      <dgm:spPr/>
    </dgm:pt>
    <dgm:pt modelId="{3B93F0A3-E551-4D16-A250-8F8542B568C0}" type="pres">
      <dgm:prSet presAssocID="{B02312CF-F32E-48AE-BB24-3794B63730E8}" presName="medCircle2" presStyleLbl="vennNode1" presStyleIdx="1" presStyleCnt="6"/>
      <dgm:spPr>
        <a:solidFill>
          <a:srgbClr val="02903A">
            <a:alpha val="50000"/>
          </a:srgbClr>
        </a:solidFill>
      </dgm:spPr>
    </dgm:pt>
    <dgm:pt modelId="{13437650-CD93-4B04-83CA-C1D0ABE6018F}" type="pres">
      <dgm:prSet presAssocID="{B02312CF-F32E-48AE-BB24-3794B63730E8}" presName="txLvlOnly1" presStyleLbl="revTx" presStyleIdx="1" presStyleCnt="6"/>
      <dgm:spPr/>
    </dgm:pt>
    <dgm:pt modelId="{85BCCB05-7B67-4D7B-BE15-BE59C2609C39}" type="pres">
      <dgm:prSet presAssocID="{DFDF783D-149D-4BEB-AE7E-3CE1F59A69D4}" presName="noChildren" presStyleCnt="0"/>
      <dgm:spPr/>
    </dgm:pt>
    <dgm:pt modelId="{768F26AE-3C9E-46EF-B14C-F5ED1D5C8347}" type="pres">
      <dgm:prSet presAssocID="{DFDF783D-149D-4BEB-AE7E-3CE1F59A69D4}" presName="gap" presStyleCnt="0"/>
      <dgm:spPr/>
    </dgm:pt>
    <dgm:pt modelId="{41763706-B5C1-4364-AA1F-91D41D376FC2}" type="pres">
      <dgm:prSet presAssocID="{DFDF783D-149D-4BEB-AE7E-3CE1F59A69D4}" presName="medCircle2" presStyleLbl="vennNode1" presStyleIdx="2" presStyleCnt="6"/>
      <dgm:spPr/>
    </dgm:pt>
    <dgm:pt modelId="{677DB2EE-4206-49B4-A5D0-17F64B5183EE}" type="pres">
      <dgm:prSet presAssocID="{DFDF783D-149D-4BEB-AE7E-3CE1F59A69D4}" presName="txLvlOnly1" presStyleLbl="revTx" presStyleIdx="2" presStyleCnt="6"/>
      <dgm:spPr/>
    </dgm:pt>
    <dgm:pt modelId="{272D5209-EEBA-4E52-843D-60819BC76ABD}" type="pres">
      <dgm:prSet presAssocID="{E6A5C6EF-2B57-47FC-B052-D62B12333568}" presName="noChildren" presStyleCnt="0"/>
      <dgm:spPr/>
    </dgm:pt>
    <dgm:pt modelId="{D5D0A432-2DFD-4838-8DF0-9371EFF5A225}" type="pres">
      <dgm:prSet presAssocID="{E6A5C6EF-2B57-47FC-B052-D62B12333568}" presName="gap" presStyleCnt="0"/>
      <dgm:spPr/>
    </dgm:pt>
    <dgm:pt modelId="{23F5E654-67F7-4129-8336-B56B362EA364}" type="pres">
      <dgm:prSet presAssocID="{E6A5C6EF-2B57-47FC-B052-D62B12333568}" presName="medCircle2" presStyleLbl="vennNode1" presStyleIdx="3" presStyleCnt="6"/>
      <dgm:spPr/>
    </dgm:pt>
    <dgm:pt modelId="{95739AF1-A2C8-4DEC-9F7B-3E6A1A5E61A2}" type="pres">
      <dgm:prSet presAssocID="{E6A5C6EF-2B57-47FC-B052-D62B12333568}" presName="txLvlOnly1" presStyleLbl="revTx" presStyleIdx="3" presStyleCnt="6"/>
      <dgm:spPr/>
    </dgm:pt>
    <dgm:pt modelId="{5AF103E7-B71A-4142-A0DB-56523738B751}" type="pres">
      <dgm:prSet presAssocID="{7BDFED60-27C4-4E0F-84BC-B6A39C2F4BB7}" presName="noChildren" presStyleCnt="0"/>
      <dgm:spPr/>
    </dgm:pt>
    <dgm:pt modelId="{8E698E85-D27D-44CA-94FA-FF5F4076A477}" type="pres">
      <dgm:prSet presAssocID="{7BDFED60-27C4-4E0F-84BC-B6A39C2F4BB7}" presName="gap" presStyleCnt="0"/>
      <dgm:spPr/>
    </dgm:pt>
    <dgm:pt modelId="{CF0EABF1-8895-4501-B8E1-B90B49ABE6AF}" type="pres">
      <dgm:prSet presAssocID="{7BDFED60-27C4-4E0F-84BC-B6A39C2F4BB7}" presName="medCircle2" presStyleLbl="vennNode1" presStyleIdx="4" presStyleCnt="6"/>
      <dgm:spPr/>
    </dgm:pt>
    <dgm:pt modelId="{DC4F9464-75B1-4E1D-8B32-20A779E06CFF}" type="pres">
      <dgm:prSet presAssocID="{7BDFED60-27C4-4E0F-84BC-B6A39C2F4BB7}" presName="txLvlOnly1" presStyleLbl="revTx" presStyleIdx="4" presStyleCnt="6"/>
      <dgm:spPr/>
    </dgm:pt>
    <dgm:pt modelId="{DB54AF9C-E64A-49A1-B85C-B6BFF6D48856}" type="pres">
      <dgm:prSet presAssocID="{7E3E7D32-8D2D-4346-A632-1F0C6DCADDA8}" presName="noChildren" presStyleCnt="0"/>
      <dgm:spPr/>
    </dgm:pt>
    <dgm:pt modelId="{7C4100FF-9B03-4E26-BAEE-B020BE6BCDBB}" type="pres">
      <dgm:prSet presAssocID="{7E3E7D32-8D2D-4346-A632-1F0C6DCADDA8}" presName="gap" presStyleCnt="0"/>
      <dgm:spPr/>
    </dgm:pt>
    <dgm:pt modelId="{0F3B3854-5179-429C-89C5-AB85D0BA2163}" type="pres">
      <dgm:prSet presAssocID="{7E3E7D32-8D2D-4346-A632-1F0C6DCADDA8}" presName="medCircle2" presStyleLbl="vennNode1" presStyleIdx="5" presStyleCnt="6"/>
      <dgm:spPr>
        <a:solidFill>
          <a:srgbClr val="F9D815">
            <a:alpha val="49804"/>
          </a:srgbClr>
        </a:solidFill>
      </dgm:spPr>
    </dgm:pt>
    <dgm:pt modelId="{C2F74198-A81F-4B4D-981C-29D0757467AA}" type="pres">
      <dgm:prSet presAssocID="{7E3E7D32-8D2D-4346-A632-1F0C6DCADDA8}" presName="txLvlOnly1" presStyleLbl="revTx" presStyleIdx="5" presStyleCnt="6"/>
      <dgm:spPr/>
    </dgm:pt>
  </dgm:ptLst>
  <dgm:cxnLst>
    <dgm:cxn modelId="{CA64E00C-086E-41D4-9487-FC520AB3979A}" type="presOf" srcId="{B02312CF-F32E-48AE-BB24-3794B63730E8}" destId="{13437650-CD93-4B04-83CA-C1D0ABE6018F}" srcOrd="0" destOrd="0" presId="urn:microsoft.com/office/officeart/2008/layout/VerticalCircleList"/>
    <dgm:cxn modelId="{7E4F3017-98F4-47F9-B54E-62D305365EE9}" type="presOf" srcId="{5EC76E17-5CB9-4202-BC90-ADE60EEF9BB3}" destId="{07231BD0-2EDD-45E1-9F03-683C101BC49B}" srcOrd="0" destOrd="0" presId="urn:microsoft.com/office/officeart/2008/layout/VerticalCircleList"/>
    <dgm:cxn modelId="{9A689C64-379A-4CF9-9B4E-3B106725927A}" type="presOf" srcId="{E6A5C6EF-2B57-47FC-B052-D62B12333568}" destId="{95739AF1-A2C8-4DEC-9F7B-3E6A1A5E61A2}" srcOrd="0" destOrd="0" presId="urn:microsoft.com/office/officeart/2008/layout/VerticalCircleList"/>
    <dgm:cxn modelId="{7B1A4D73-C130-4F77-B601-7992D1659D21}" type="presOf" srcId="{7BDFED60-27C4-4E0F-84BC-B6A39C2F4BB7}" destId="{DC4F9464-75B1-4E1D-8B32-20A779E06CFF}" srcOrd="0" destOrd="0" presId="urn:microsoft.com/office/officeart/2008/layout/VerticalCircleList"/>
    <dgm:cxn modelId="{21DC6F84-265E-474D-A4E8-3836B69E54C2}" srcId="{5EC76E17-5CB9-4202-BC90-ADE60EEF9BB3}" destId="{7E3E7D32-8D2D-4346-A632-1F0C6DCADDA8}" srcOrd="5" destOrd="0" parTransId="{108B49A2-730E-4872-93A9-C9EA286B8BCC}" sibTransId="{EDDE14E1-C903-4CAB-96B4-CD87CC90244F}"/>
    <dgm:cxn modelId="{76E4FA8A-EB91-4DC6-A784-17563CB99597}" srcId="{5EC76E17-5CB9-4202-BC90-ADE60EEF9BB3}" destId="{B02312CF-F32E-48AE-BB24-3794B63730E8}" srcOrd="1" destOrd="0" parTransId="{0BBD403A-ADFA-4FD8-A098-D900A57FE9BF}" sibTransId="{04A8540D-5BA5-4759-9FD1-88504618B6D9}"/>
    <dgm:cxn modelId="{894BBB93-A098-40E0-8233-90A7872D9B1C}" type="presOf" srcId="{F4807358-DAF8-42B2-BC4C-C2EE60A106FE}" destId="{203A023E-F900-4B78-96BD-2B9A60ADFCCE}" srcOrd="0" destOrd="0" presId="urn:microsoft.com/office/officeart/2008/layout/VerticalCircleList"/>
    <dgm:cxn modelId="{62022497-D2CC-48CB-BF64-4DD077A943EF}" srcId="{5EC76E17-5CB9-4202-BC90-ADE60EEF9BB3}" destId="{E6A5C6EF-2B57-47FC-B052-D62B12333568}" srcOrd="3" destOrd="0" parTransId="{A2C4D250-B8DC-4234-A08B-65F92CC00F61}" sibTransId="{8AAB39FA-A1E7-464C-A2EE-95DCCCB20C40}"/>
    <dgm:cxn modelId="{3CF77097-6664-44CF-97E0-1A4FE91F9A7B}" type="presOf" srcId="{DFDF783D-149D-4BEB-AE7E-3CE1F59A69D4}" destId="{677DB2EE-4206-49B4-A5D0-17F64B5183EE}" srcOrd="0" destOrd="0" presId="urn:microsoft.com/office/officeart/2008/layout/VerticalCircleList"/>
    <dgm:cxn modelId="{9EB57BA1-26B7-45C7-A977-467A8E81FB3C}" srcId="{5EC76E17-5CB9-4202-BC90-ADE60EEF9BB3}" destId="{F4807358-DAF8-42B2-BC4C-C2EE60A106FE}" srcOrd="0" destOrd="0" parTransId="{E9490278-6143-4199-9C3A-A8A10AF60D8B}" sibTransId="{59400A37-914C-4DF9-B1A0-7EF657BE3890}"/>
    <dgm:cxn modelId="{24D849CD-42AD-47A9-938A-8AE8A157330A}" srcId="{5EC76E17-5CB9-4202-BC90-ADE60EEF9BB3}" destId="{DFDF783D-149D-4BEB-AE7E-3CE1F59A69D4}" srcOrd="2" destOrd="0" parTransId="{8689AA8F-7E44-4346-8ED2-545F002EEC7C}" sibTransId="{89DD6318-93C1-481F-B61F-9C3DDB06D655}"/>
    <dgm:cxn modelId="{396025D2-27F9-42FF-BBDD-0A136F62528B}" type="presOf" srcId="{7E3E7D32-8D2D-4346-A632-1F0C6DCADDA8}" destId="{C2F74198-A81F-4B4D-981C-29D0757467AA}" srcOrd="0" destOrd="0" presId="urn:microsoft.com/office/officeart/2008/layout/VerticalCircleList"/>
    <dgm:cxn modelId="{DFD425F4-9854-4F84-A2BB-D7330A47EF2B}" srcId="{5EC76E17-5CB9-4202-BC90-ADE60EEF9BB3}" destId="{7BDFED60-27C4-4E0F-84BC-B6A39C2F4BB7}" srcOrd="4" destOrd="0" parTransId="{F5850D6A-4E6A-4F2C-8BBC-757C9B90622A}" sibTransId="{B86523BA-EAB1-4187-BF66-5A48C9BB6A66}"/>
    <dgm:cxn modelId="{9C78B919-7642-4490-8DA1-E9502ECAA48C}" type="presParOf" srcId="{07231BD0-2EDD-45E1-9F03-683C101BC49B}" destId="{A9845CCE-3F19-4EEA-ADDA-84A3757A2F20}" srcOrd="0" destOrd="0" presId="urn:microsoft.com/office/officeart/2008/layout/VerticalCircleList"/>
    <dgm:cxn modelId="{935E74C6-9325-4E2A-BFEA-3320B9B4AED6}" type="presParOf" srcId="{A9845CCE-3F19-4EEA-ADDA-84A3757A2F20}" destId="{FB2F2F81-EFD7-43C7-8805-244EEB96A025}" srcOrd="0" destOrd="0" presId="urn:microsoft.com/office/officeart/2008/layout/VerticalCircleList"/>
    <dgm:cxn modelId="{CD4F4F1D-D6B8-407D-9348-62632C153553}" type="presParOf" srcId="{A9845CCE-3F19-4EEA-ADDA-84A3757A2F20}" destId="{DB432905-2961-4C3F-8AB3-66ED421B3778}" srcOrd="1" destOrd="0" presId="urn:microsoft.com/office/officeart/2008/layout/VerticalCircleList"/>
    <dgm:cxn modelId="{F1D687D6-8534-4D49-8609-F681554D3CA2}" type="presParOf" srcId="{A9845CCE-3F19-4EEA-ADDA-84A3757A2F20}" destId="{203A023E-F900-4B78-96BD-2B9A60ADFCCE}" srcOrd="2" destOrd="0" presId="urn:microsoft.com/office/officeart/2008/layout/VerticalCircleList"/>
    <dgm:cxn modelId="{D1825542-ED9E-40C8-8134-0FD55FBE5456}" type="presParOf" srcId="{07231BD0-2EDD-45E1-9F03-683C101BC49B}" destId="{22279191-21A9-401A-B7D5-0EACBEBCBA38}" srcOrd="1" destOrd="0" presId="urn:microsoft.com/office/officeart/2008/layout/VerticalCircleList"/>
    <dgm:cxn modelId="{69E5ABDE-5016-4D26-8D8F-9C2E666F66E8}" type="presParOf" srcId="{22279191-21A9-401A-B7D5-0EACBEBCBA38}" destId="{A3755734-FE17-4606-ABA8-1AF55F2D8A2B}" srcOrd="0" destOrd="0" presId="urn:microsoft.com/office/officeart/2008/layout/VerticalCircleList"/>
    <dgm:cxn modelId="{45B311B1-32DA-400F-9B87-F23053005F3F}" type="presParOf" srcId="{22279191-21A9-401A-B7D5-0EACBEBCBA38}" destId="{3B93F0A3-E551-4D16-A250-8F8542B568C0}" srcOrd="1" destOrd="0" presId="urn:microsoft.com/office/officeart/2008/layout/VerticalCircleList"/>
    <dgm:cxn modelId="{8A684E74-10DD-4A94-83BD-44F55B1DBE6D}" type="presParOf" srcId="{22279191-21A9-401A-B7D5-0EACBEBCBA38}" destId="{13437650-CD93-4B04-83CA-C1D0ABE6018F}" srcOrd="2" destOrd="0" presId="urn:microsoft.com/office/officeart/2008/layout/VerticalCircleList"/>
    <dgm:cxn modelId="{C7764CBA-863F-4B10-A926-98753E282E41}" type="presParOf" srcId="{07231BD0-2EDD-45E1-9F03-683C101BC49B}" destId="{85BCCB05-7B67-4D7B-BE15-BE59C2609C39}" srcOrd="2" destOrd="0" presId="urn:microsoft.com/office/officeart/2008/layout/VerticalCircleList"/>
    <dgm:cxn modelId="{3A8360B1-7080-4050-AB76-011AFDCF4F6C}" type="presParOf" srcId="{85BCCB05-7B67-4D7B-BE15-BE59C2609C39}" destId="{768F26AE-3C9E-46EF-B14C-F5ED1D5C8347}" srcOrd="0" destOrd="0" presId="urn:microsoft.com/office/officeart/2008/layout/VerticalCircleList"/>
    <dgm:cxn modelId="{98C54A77-57D8-413B-A4E4-88EDE73A030F}" type="presParOf" srcId="{85BCCB05-7B67-4D7B-BE15-BE59C2609C39}" destId="{41763706-B5C1-4364-AA1F-91D41D376FC2}" srcOrd="1" destOrd="0" presId="urn:microsoft.com/office/officeart/2008/layout/VerticalCircleList"/>
    <dgm:cxn modelId="{EAE7FF34-F42E-46F1-803F-F3C7DB4AD3B4}" type="presParOf" srcId="{85BCCB05-7B67-4D7B-BE15-BE59C2609C39}" destId="{677DB2EE-4206-49B4-A5D0-17F64B5183EE}" srcOrd="2" destOrd="0" presId="urn:microsoft.com/office/officeart/2008/layout/VerticalCircleList"/>
    <dgm:cxn modelId="{9C386213-0AAA-4ECF-B176-511F2C3C8824}" type="presParOf" srcId="{07231BD0-2EDD-45E1-9F03-683C101BC49B}" destId="{272D5209-EEBA-4E52-843D-60819BC76ABD}" srcOrd="3" destOrd="0" presId="urn:microsoft.com/office/officeart/2008/layout/VerticalCircleList"/>
    <dgm:cxn modelId="{EFF61E77-70DD-46F9-970E-632FCBCD9CFC}" type="presParOf" srcId="{272D5209-EEBA-4E52-843D-60819BC76ABD}" destId="{D5D0A432-2DFD-4838-8DF0-9371EFF5A225}" srcOrd="0" destOrd="0" presId="urn:microsoft.com/office/officeart/2008/layout/VerticalCircleList"/>
    <dgm:cxn modelId="{B8335069-FC6A-42F1-9C7D-7D02DEA50FCF}" type="presParOf" srcId="{272D5209-EEBA-4E52-843D-60819BC76ABD}" destId="{23F5E654-67F7-4129-8336-B56B362EA364}" srcOrd="1" destOrd="0" presId="urn:microsoft.com/office/officeart/2008/layout/VerticalCircleList"/>
    <dgm:cxn modelId="{BD956EB3-0115-4D13-ACC8-C2D83FC3EC85}" type="presParOf" srcId="{272D5209-EEBA-4E52-843D-60819BC76ABD}" destId="{95739AF1-A2C8-4DEC-9F7B-3E6A1A5E61A2}" srcOrd="2" destOrd="0" presId="urn:microsoft.com/office/officeart/2008/layout/VerticalCircleList"/>
    <dgm:cxn modelId="{A6BF22E5-43AA-49EA-90F1-DEDD461ECA5E}" type="presParOf" srcId="{07231BD0-2EDD-45E1-9F03-683C101BC49B}" destId="{5AF103E7-B71A-4142-A0DB-56523738B751}" srcOrd="4" destOrd="0" presId="urn:microsoft.com/office/officeart/2008/layout/VerticalCircleList"/>
    <dgm:cxn modelId="{CEE167FD-867D-4176-80FB-39B853AD229D}" type="presParOf" srcId="{5AF103E7-B71A-4142-A0DB-56523738B751}" destId="{8E698E85-D27D-44CA-94FA-FF5F4076A477}" srcOrd="0" destOrd="0" presId="urn:microsoft.com/office/officeart/2008/layout/VerticalCircleList"/>
    <dgm:cxn modelId="{583CE4ED-BEDC-4E4C-A444-FD4FDD6C0DA0}" type="presParOf" srcId="{5AF103E7-B71A-4142-A0DB-56523738B751}" destId="{CF0EABF1-8895-4501-B8E1-B90B49ABE6AF}" srcOrd="1" destOrd="0" presId="urn:microsoft.com/office/officeart/2008/layout/VerticalCircleList"/>
    <dgm:cxn modelId="{D6C0766B-87E1-4B61-9EE5-43E15BEA9E1F}" type="presParOf" srcId="{5AF103E7-B71A-4142-A0DB-56523738B751}" destId="{DC4F9464-75B1-4E1D-8B32-20A779E06CFF}" srcOrd="2" destOrd="0" presId="urn:microsoft.com/office/officeart/2008/layout/VerticalCircleList"/>
    <dgm:cxn modelId="{6AE14495-95FE-4057-A226-659D00644260}" type="presParOf" srcId="{07231BD0-2EDD-45E1-9F03-683C101BC49B}" destId="{DB54AF9C-E64A-49A1-B85C-B6BFF6D48856}" srcOrd="5" destOrd="0" presId="urn:microsoft.com/office/officeart/2008/layout/VerticalCircleList"/>
    <dgm:cxn modelId="{66999560-C979-4562-AA69-6BC079D2AB8F}" type="presParOf" srcId="{DB54AF9C-E64A-49A1-B85C-B6BFF6D48856}" destId="{7C4100FF-9B03-4E26-BAEE-B020BE6BCDBB}" srcOrd="0" destOrd="0" presId="urn:microsoft.com/office/officeart/2008/layout/VerticalCircleList"/>
    <dgm:cxn modelId="{883573DA-A492-4AA6-B409-72088D42EF5E}" type="presParOf" srcId="{DB54AF9C-E64A-49A1-B85C-B6BFF6D48856}" destId="{0F3B3854-5179-429C-89C5-AB85D0BA2163}" srcOrd="1" destOrd="0" presId="urn:microsoft.com/office/officeart/2008/layout/VerticalCircleList"/>
    <dgm:cxn modelId="{89B7B036-D916-4982-BD3E-1F9F503D0853}" type="presParOf" srcId="{DB54AF9C-E64A-49A1-B85C-B6BFF6D48856}" destId="{C2F74198-A81F-4B4D-981C-29D0757467A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32905-2961-4C3F-8AB3-66ED421B3778}">
      <dsp:nvSpPr>
        <dsp:cNvPr id="0" name=""/>
        <dsp:cNvSpPr/>
      </dsp:nvSpPr>
      <dsp:spPr>
        <a:xfrm>
          <a:off x="186439" y="819"/>
          <a:ext cx="540781" cy="54078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03A023E-F900-4B78-96BD-2B9A60ADFCCE}">
      <dsp:nvSpPr>
        <dsp:cNvPr id="0" name=""/>
        <dsp:cNvSpPr/>
      </dsp:nvSpPr>
      <dsp:spPr>
        <a:xfrm>
          <a:off x="456830" y="819"/>
          <a:ext cx="2885267" cy="54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5E5767"/>
              </a:solidFill>
              <a:latin typeface="Helvetica Condensed"/>
            </a:rPr>
            <a:t>Appliances</a:t>
          </a:r>
        </a:p>
      </dsp:txBody>
      <dsp:txXfrm>
        <a:off x="456830" y="819"/>
        <a:ext cx="2885267" cy="540781"/>
      </dsp:txXfrm>
    </dsp:sp>
    <dsp:sp modelId="{3B93F0A3-E551-4D16-A250-8F8542B568C0}">
      <dsp:nvSpPr>
        <dsp:cNvPr id="0" name=""/>
        <dsp:cNvSpPr/>
      </dsp:nvSpPr>
      <dsp:spPr>
        <a:xfrm>
          <a:off x="186439" y="541601"/>
          <a:ext cx="540781" cy="540781"/>
        </a:xfrm>
        <a:prstGeom prst="ellipse">
          <a:avLst/>
        </a:prstGeom>
        <a:solidFill>
          <a:srgbClr val="02903A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3437650-CD93-4B04-83CA-C1D0ABE6018F}">
      <dsp:nvSpPr>
        <dsp:cNvPr id="0" name=""/>
        <dsp:cNvSpPr/>
      </dsp:nvSpPr>
      <dsp:spPr>
        <a:xfrm>
          <a:off x="456830" y="541601"/>
          <a:ext cx="2885267" cy="54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5E5767"/>
              </a:solidFill>
              <a:latin typeface="Helvetica Condensed"/>
            </a:rPr>
            <a:t>Lighting and Lighting Controls</a:t>
          </a:r>
        </a:p>
      </dsp:txBody>
      <dsp:txXfrm>
        <a:off x="456830" y="541601"/>
        <a:ext cx="2885267" cy="540781"/>
      </dsp:txXfrm>
    </dsp:sp>
    <dsp:sp modelId="{41763706-B5C1-4364-AA1F-91D41D376FC2}">
      <dsp:nvSpPr>
        <dsp:cNvPr id="0" name=""/>
        <dsp:cNvSpPr/>
      </dsp:nvSpPr>
      <dsp:spPr>
        <a:xfrm>
          <a:off x="186439" y="1082382"/>
          <a:ext cx="540781" cy="54078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7DB2EE-4206-49B4-A5D0-17F64B5183EE}">
      <dsp:nvSpPr>
        <dsp:cNvPr id="0" name=""/>
        <dsp:cNvSpPr/>
      </dsp:nvSpPr>
      <dsp:spPr>
        <a:xfrm>
          <a:off x="456830" y="1082382"/>
          <a:ext cx="2885267" cy="54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5E5767"/>
              </a:solidFill>
              <a:latin typeface="Helvetica Condensed"/>
            </a:rPr>
            <a:t>Gas Water Heating</a:t>
          </a:r>
        </a:p>
      </dsp:txBody>
      <dsp:txXfrm>
        <a:off x="456830" y="1082382"/>
        <a:ext cx="2885267" cy="540781"/>
      </dsp:txXfrm>
    </dsp:sp>
    <dsp:sp modelId="{23F5E654-67F7-4129-8336-B56B362EA364}">
      <dsp:nvSpPr>
        <dsp:cNvPr id="0" name=""/>
        <dsp:cNvSpPr/>
      </dsp:nvSpPr>
      <dsp:spPr>
        <a:xfrm>
          <a:off x="186439" y="1623164"/>
          <a:ext cx="540781" cy="54078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5739AF1-A2C8-4DEC-9F7B-3E6A1A5E61A2}">
      <dsp:nvSpPr>
        <dsp:cNvPr id="0" name=""/>
        <dsp:cNvSpPr/>
      </dsp:nvSpPr>
      <dsp:spPr>
        <a:xfrm>
          <a:off x="456830" y="1623164"/>
          <a:ext cx="2885267" cy="54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5E5767"/>
              </a:solidFill>
              <a:latin typeface="Helvetica Condensed"/>
            </a:rPr>
            <a:t>Gas Heating and Cooling</a:t>
          </a:r>
        </a:p>
      </dsp:txBody>
      <dsp:txXfrm>
        <a:off x="456830" y="1623164"/>
        <a:ext cx="2885267" cy="540781"/>
      </dsp:txXfrm>
    </dsp:sp>
    <dsp:sp modelId="{CF0EABF1-8895-4501-B8E1-B90B49ABE6AF}">
      <dsp:nvSpPr>
        <dsp:cNvPr id="0" name=""/>
        <dsp:cNvSpPr/>
      </dsp:nvSpPr>
      <dsp:spPr>
        <a:xfrm>
          <a:off x="186439" y="2163946"/>
          <a:ext cx="540781" cy="54078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C4F9464-75B1-4E1D-8B32-20A779E06CFF}">
      <dsp:nvSpPr>
        <dsp:cNvPr id="0" name=""/>
        <dsp:cNvSpPr/>
      </dsp:nvSpPr>
      <dsp:spPr>
        <a:xfrm>
          <a:off x="456830" y="2163946"/>
          <a:ext cx="2885267" cy="54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5E5767"/>
              </a:solidFill>
              <a:latin typeface="Helvetica Condensed"/>
            </a:rPr>
            <a:t>Electric HVAC and Chillers</a:t>
          </a:r>
        </a:p>
      </dsp:txBody>
      <dsp:txXfrm>
        <a:off x="456830" y="2163946"/>
        <a:ext cx="2885267" cy="540781"/>
      </dsp:txXfrm>
    </dsp:sp>
    <dsp:sp modelId="{0F3B3854-5179-429C-89C5-AB85D0BA2163}">
      <dsp:nvSpPr>
        <dsp:cNvPr id="0" name=""/>
        <dsp:cNvSpPr/>
      </dsp:nvSpPr>
      <dsp:spPr>
        <a:xfrm>
          <a:off x="186439" y="2704727"/>
          <a:ext cx="540781" cy="540781"/>
        </a:xfrm>
        <a:prstGeom prst="ellipse">
          <a:avLst/>
        </a:prstGeom>
        <a:solidFill>
          <a:srgbClr val="F9D815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2F74198-A81F-4B4D-981C-29D0757467AA}">
      <dsp:nvSpPr>
        <dsp:cNvPr id="0" name=""/>
        <dsp:cNvSpPr/>
      </dsp:nvSpPr>
      <dsp:spPr>
        <a:xfrm>
          <a:off x="456830" y="2704727"/>
          <a:ext cx="2885267" cy="54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5E5767"/>
              </a:solidFill>
              <a:latin typeface="Helvetica Condensed"/>
            </a:rPr>
            <a:t>Variable Frequency Drives</a:t>
          </a:r>
        </a:p>
      </dsp:txBody>
      <dsp:txXfrm>
        <a:off x="456830" y="2704727"/>
        <a:ext cx="2885267" cy="540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89892-E97A-4BE7-BA53-F8BEA1C4BD4D}" type="datetimeFigureOut">
              <a:rPr lang="en-US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9/19/2019</a:t>
            </a:fld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20532-7156-49D8-A598-F0D1F5149ACF}" type="slidenum">
              <a:rPr lang="en-US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‹#›</a:t>
            </a:fld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052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Arial Unicode MS" panose="020B0604020202020204" pitchFamily="34" charset="-128"/>
                <a:cs typeface="Arial" charset="0"/>
              </a:defRPr>
            </a:lvl1pPr>
          </a:lstStyle>
          <a:p>
            <a:pPr>
              <a:defRPr/>
            </a:pPr>
            <a:fld id="{6EEEC6D6-84E9-2A45-AAD0-C6F678D04CC5}" type="datetimeFigureOut">
              <a:rPr lang="en-US" smtClean="0"/>
              <a:pPr>
                <a:defRPr/>
              </a:pPr>
              <a:t>9/19/2019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Arial Unicode MS" panose="020B0604020202020204" pitchFamily="34" charset="-128"/>
                <a:cs typeface="Arial" charset="0"/>
              </a:defRPr>
            </a:lvl1pPr>
          </a:lstStyle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81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SLIDE OPTION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91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10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8556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11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033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12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7885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1" dirty="0">
              <a:solidFill>
                <a:srgbClr val="FF0000"/>
              </a:solidFill>
              <a:highlight>
                <a:srgbClr val="FF0000"/>
              </a:highlight>
              <a:cs typeface="+mn-cs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B5EC9-653B-0A41-A7DD-CC72D059CA9D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13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9753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0" dirty="0">
              <a:solidFill>
                <a:srgbClr val="FF0000"/>
              </a:solidFill>
              <a:highlight>
                <a:srgbClr val="FF0000"/>
              </a:highlight>
              <a:cs typeface="+mn-cs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B5EC9-653B-0A41-A7DD-CC72D059CA9D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14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1657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B5EC9-653B-0A41-A7DD-CC72D059CA9D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15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2719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B5EC9-653B-0A41-A7DD-CC72D059CA9D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16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6278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FF0000"/>
                </a:highlight>
              </a:rPr>
              <a:t>2-3 years to complete the process (plan for 3 years)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  <a:highlight>
                <a:srgbClr val="FF0000"/>
              </a:highligh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FF0000"/>
                </a:highlight>
              </a:rPr>
              <a:t>Installation Verification Report: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highlight>
                  <a:srgbClr val="FF0000"/>
                </a:highlight>
              </a:rPr>
              <a:t>NC: As-Built ERP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highlight>
                  <a:srgbClr val="FF0000"/>
                </a:highlight>
              </a:rPr>
              <a:t>EB: Installation Report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B5EC9-653B-0A41-A7DD-CC72D059CA9D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17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4674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B5EC9-653B-0A41-A7DD-CC72D059CA9D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18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6626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highlight>
                <a:srgbClr val="FF0000"/>
              </a:highlight>
              <a:latin typeface="Calibri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B5EC9-653B-0A41-A7DD-CC72D059CA9D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19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44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SLIDE OPTION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16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highlight>
                <a:srgbClr val="FF0000"/>
              </a:highlight>
              <a:latin typeface="Calibri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B5EC9-653B-0A41-A7DD-CC72D059CA9D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20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1070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highlight>
                <a:srgbClr val="FF0000"/>
              </a:highlight>
              <a:latin typeface="Calibri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B5EC9-653B-0A41-A7DD-CC72D059CA9D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21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977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  <a:highlight>
                <a:srgbClr val="FF0000"/>
              </a:highligh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highlight>
                <a:srgbClr val="FF0000"/>
              </a:highlight>
              <a:latin typeface="Calibri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B5EC9-653B-0A41-A7DD-CC72D059CA9D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22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198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highlight>
                <a:srgbClr val="FF0000"/>
              </a:highlight>
              <a:latin typeface="Calibri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B5EC9-653B-0A41-A7DD-CC72D059CA9D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23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2432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25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7753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[use this slide or the previous slide]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BPU is welcome to use </a:t>
            </a:r>
            <a:r>
              <a:rPr lang="en-US">
                <a:latin typeface="Calibri" charset="0"/>
              </a:rPr>
              <a:t>Outreach@NJCleanEnergy.co</a:t>
            </a:r>
            <a:r>
              <a:rPr lang="en-US" dirty="0">
                <a:latin typeface="Calibri" charset="0"/>
              </a:rPr>
              <a:t>m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26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80345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A26590-87BA-4DEC-8CB7-7231F3C8ED5C}" type="slidenum">
              <a:rPr 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48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3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1776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4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360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5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3063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go through how those programs performed in FY18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16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7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204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u="sng" dirty="0">
                <a:latin typeface="Calibri" charset="0"/>
              </a:rPr>
              <a:t>Note</a:t>
            </a:r>
          </a:p>
          <a:p>
            <a:r>
              <a:rPr lang="en-US" dirty="0">
                <a:latin typeface="Calibri" charset="0"/>
              </a:rPr>
              <a:t>Stats are </a:t>
            </a:r>
            <a:r>
              <a:rPr lang="en-US" u="sng" dirty="0">
                <a:latin typeface="Calibri" charset="0"/>
              </a:rPr>
              <a:t>just</a:t>
            </a:r>
            <a:r>
              <a:rPr lang="en-US" dirty="0">
                <a:latin typeface="Calibri" charset="0"/>
              </a:rPr>
              <a:t> FY18 performance of metric tons of CO2 eliminated.</a:t>
            </a:r>
          </a:p>
          <a:p>
            <a:endParaRPr lang="en-US" dirty="0">
              <a:latin typeface="Calibri" charset="0"/>
            </a:endParaRPr>
          </a:p>
          <a:p>
            <a:r>
              <a:rPr lang="en-US" b="1" u="sng" dirty="0">
                <a:latin typeface="Calibri" charset="0"/>
              </a:rPr>
              <a:t>Source</a:t>
            </a:r>
          </a:p>
          <a:p>
            <a:r>
              <a:rPr lang="en-US" dirty="0">
                <a:latin typeface="Calibri" charset="0"/>
              </a:rPr>
              <a:t>https://www.epa.gov/energy/greenhouse-gases-equivalencies-calculator-calculations-and-references</a:t>
            </a:r>
          </a:p>
          <a:p>
            <a:endParaRPr lang="en-US" dirty="0">
              <a:latin typeface="Calibri" charset="0"/>
            </a:endParaRPr>
          </a:p>
          <a:p>
            <a:r>
              <a:rPr lang="en-US" b="0" dirty="0">
                <a:effectLst/>
              </a:rPr>
              <a:t>- 4.71 metric tons CO</a:t>
            </a:r>
            <a:r>
              <a:rPr lang="en-US" b="0" baseline="-25000" dirty="0">
                <a:effectLst/>
              </a:rPr>
              <a:t>2</a:t>
            </a:r>
            <a:r>
              <a:rPr lang="en-US" b="0" dirty="0">
                <a:effectLst/>
              </a:rPr>
              <a:t>E/vehicle /year</a:t>
            </a:r>
          </a:p>
          <a:p>
            <a:r>
              <a:rPr lang="en-US" dirty="0">
                <a:effectLst/>
              </a:rPr>
              <a:t>- </a:t>
            </a:r>
            <a:r>
              <a:rPr lang="en-US" b="0" dirty="0">
                <a:effectLst/>
              </a:rPr>
              <a:t>0.060 metric ton CO</a:t>
            </a:r>
            <a:r>
              <a:rPr lang="en-US" b="0" baseline="-25000" dirty="0">
                <a:effectLst/>
              </a:rPr>
              <a:t>2</a:t>
            </a:r>
            <a:r>
              <a:rPr lang="en-US" b="0" dirty="0">
                <a:effectLst/>
              </a:rPr>
              <a:t> per urban tree planted (over 10 years)</a:t>
            </a:r>
            <a:endParaRPr lang="en-US" dirty="0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8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0861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[use this slide or the previous slide]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BPU is welcome to use </a:t>
            </a:r>
            <a:r>
              <a:rPr lang="en-US">
                <a:latin typeface="Calibri" charset="0"/>
              </a:rPr>
              <a:t>Outreach@NJCleanEnergy.co</a:t>
            </a:r>
            <a:r>
              <a:rPr lang="en-US" dirty="0">
                <a:latin typeface="Calibri" charset="0"/>
              </a:rPr>
              <a:t>m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9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639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7838" y="1597025"/>
            <a:ext cx="8229600" cy="45577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2106" y="396236"/>
            <a:ext cx="6105632" cy="675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38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3122612" y="1295448"/>
            <a:ext cx="5524835" cy="731837"/>
          </a:xfrm>
          <a:prstGeom prst="rect">
            <a:avLst/>
          </a:prstGeom>
          <a:noFill/>
          <a:ln w="9525">
            <a:solidFill>
              <a:srgbClr val="105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125788" y="2201086"/>
            <a:ext cx="5521659" cy="3963230"/>
          </a:xfrm>
          <a:prstGeom prst="rect">
            <a:avLst/>
          </a:prstGeom>
          <a:noFill/>
          <a:ln w="9525">
            <a:solidFill>
              <a:srgbClr val="105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 flipV="1">
            <a:off x="823913" y="1651048"/>
            <a:ext cx="2170112" cy="1587"/>
          </a:xfrm>
          <a:prstGeom prst="line">
            <a:avLst/>
          </a:prstGeom>
          <a:ln w="12700">
            <a:solidFill>
              <a:srgbClr val="105F9E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38200" y="3947833"/>
            <a:ext cx="2178050" cy="3175"/>
          </a:xfrm>
          <a:prstGeom prst="line">
            <a:avLst/>
          </a:prstGeom>
          <a:ln w="12700">
            <a:solidFill>
              <a:srgbClr val="105F9E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51848" y="1254504"/>
            <a:ext cx="2024062" cy="355600"/>
          </a:xfrm>
          <a:prstGeom prst="rect">
            <a:avLst/>
          </a:prstGeom>
        </p:spPr>
        <p:txBody>
          <a:bodyPr/>
          <a:lstStyle>
            <a:lvl1pPr marL="0" indent="0" algn="ctr" defTabSz="647700" rtl="0" eaLnBrk="1" fontAlgn="base" hangingPunct="1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buNone/>
              <a:defRPr lang="en-US" sz="1800" b="1" kern="1200" cap="all" baseline="0" dirty="0" smtClean="0">
                <a:solidFill>
                  <a:srgbClr val="105F9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96938" y="3564937"/>
            <a:ext cx="2024062" cy="355600"/>
          </a:xfrm>
          <a:prstGeom prst="rect">
            <a:avLst/>
          </a:prstGeom>
        </p:spPr>
        <p:txBody>
          <a:bodyPr/>
          <a:lstStyle>
            <a:lvl1pPr marL="0" indent="0" algn="ctr" defTabSz="647700" rtl="0" eaLnBrk="1" fontAlgn="base" hangingPunct="1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buNone/>
              <a:defRPr lang="en-US" sz="1800" b="1" kern="1200" cap="all" baseline="0" dirty="0" smtClean="0">
                <a:solidFill>
                  <a:srgbClr val="105F9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3287713" y="1460500"/>
            <a:ext cx="5219700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330575" y="2347913"/>
            <a:ext cx="5157788" cy="36845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32106" y="396236"/>
            <a:ext cx="6121397" cy="675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dirty="0"/>
              <a:t>ENTER TITLE TEXT</a:t>
            </a:r>
          </a:p>
        </p:txBody>
      </p:sp>
    </p:spTree>
    <p:extLst>
      <p:ext uri="{BB962C8B-B14F-4D97-AF65-F5344CB8AC3E}">
        <p14:creationId xmlns:p14="http://schemas.microsoft.com/office/powerpoint/2010/main" val="42176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281043" y="274638"/>
            <a:ext cx="7405757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700">
                <a:solidFill>
                  <a:srgbClr val="054B56"/>
                </a:solidFill>
              </a:defRPr>
            </a:lvl1pPr>
          </a:lstStyle>
          <a:p>
            <a:r>
              <a:rPr lang="en-US" dirty="0"/>
              <a:t>Slide title Arial 36 regular, </a:t>
            </a:r>
            <a:r>
              <a:rPr lang="en-US" dirty="0" err="1"/>
              <a:t>dk</a:t>
            </a:r>
            <a:r>
              <a:rPr lang="en-US" dirty="0"/>
              <a:t> blue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281042" y="1600202"/>
            <a:ext cx="74057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rgbClr val="054B56"/>
              </a:buClr>
              <a:buFont typeface="Wingdings" charset="2"/>
              <a:buChar char="§"/>
              <a:defRPr sz="2100">
                <a:solidFill>
                  <a:srgbClr val="404040"/>
                </a:solidFill>
              </a:defRPr>
            </a:lvl1pPr>
            <a:lvl2pPr marL="557213" indent="-214313">
              <a:buClr>
                <a:srgbClr val="007299"/>
              </a:buClr>
              <a:buFont typeface="Wingdings" charset="2"/>
              <a:buChar char="§"/>
              <a:defRPr sz="1800">
                <a:solidFill>
                  <a:srgbClr val="404040"/>
                </a:solidFill>
              </a:defRPr>
            </a:lvl2pPr>
            <a:lvl3pPr marL="857250" indent="-171450">
              <a:buClr>
                <a:srgbClr val="92B7BC"/>
              </a:buClr>
              <a:buFont typeface="Wingdings" charset="2"/>
              <a:buChar char="§"/>
              <a:defRPr sz="1500">
                <a:solidFill>
                  <a:srgbClr val="404040"/>
                </a:solidFill>
              </a:defRPr>
            </a:lvl3pPr>
          </a:lstStyle>
          <a:p>
            <a:pPr lvl="0"/>
            <a:r>
              <a:rPr lang="en-US" dirty="0"/>
              <a:t>Bullet tier one, Arial 28, dark blue bullets</a:t>
            </a:r>
          </a:p>
          <a:p>
            <a:pPr lvl="0"/>
            <a:r>
              <a:rPr lang="en-US" dirty="0"/>
              <a:t>Sample copy, always square bullets</a:t>
            </a:r>
          </a:p>
          <a:p>
            <a:pPr lvl="1"/>
            <a:r>
              <a:rPr lang="en-US" dirty="0"/>
              <a:t>Bullet tier two, Arial 24, medium blue bullets</a:t>
            </a:r>
          </a:p>
          <a:p>
            <a:pPr lvl="2"/>
            <a:r>
              <a:rPr lang="en-US" dirty="0"/>
              <a:t>Bullet tier three, Arial 20, light blue bullets</a:t>
            </a:r>
          </a:p>
        </p:txBody>
      </p:sp>
    </p:spTree>
    <p:extLst>
      <p:ext uri="{BB962C8B-B14F-4D97-AF65-F5344CB8AC3E}">
        <p14:creationId xmlns:p14="http://schemas.microsoft.com/office/powerpoint/2010/main" val="71732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A5CA78-9790-4CBA-B0C6-9D46C09A4B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" t="4646" r="40" b="33855"/>
          <a:stretch/>
        </p:blipFill>
        <p:spPr>
          <a:xfrm>
            <a:off x="-3622" y="3108992"/>
            <a:ext cx="9144000" cy="3749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/>
        </p:blipFill>
        <p:spPr>
          <a:xfrm>
            <a:off x="5436727" y="194646"/>
            <a:ext cx="3707273" cy="117468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BFF61F5-3CCE-4646-B503-A631792BC8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244" y="2932707"/>
            <a:ext cx="9151244" cy="1847448"/>
          </a:xfrm>
          <a:prstGeom prst="rect">
            <a:avLst/>
          </a:prstGeom>
        </p:spPr>
      </p:pic>
      <p:sp>
        <p:nvSpPr>
          <p:cNvPr id="7" name="Snip Single Corner Rectangle 9"/>
          <p:cNvSpPr/>
          <p:nvPr/>
        </p:nvSpPr>
        <p:spPr>
          <a:xfrm>
            <a:off x="-17270" y="1580590"/>
            <a:ext cx="9161270" cy="1617044"/>
          </a:xfrm>
          <a:prstGeom prst="rect">
            <a:avLst/>
          </a:prstGeom>
          <a:solidFill>
            <a:srgbClr val="02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974F4B-A3C4-4903-8B0C-C726394A59CC}"/>
              </a:ext>
            </a:extLst>
          </p:cNvPr>
          <p:cNvSpPr txBox="1"/>
          <p:nvPr userDrawn="1"/>
        </p:nvSpPr>
        <p:spPr>
          <a:xfrm>
            <a:off x="7835618" y="2194324"/>
            <a:ext cx="2033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EAAA00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45282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436AD2-547B-4670-9A2F-4FCAEA5AD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"/>
          <a:stretch/>
        </p:blipFill>
        <p:spPr>
          <a:xfrm>
            <a:off x="0" y="3081866"/>
            <a:ext cx="9145526" cy="2716028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EF65191B-B954-4DF5-A85D-0CCFCE0A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89483"/>
            <a:ext cx="7886700" cy="1325563"/>
          </a:xfrm>
          <a:prstGeom prst="rect">
            <a:avLst/>
          </a:prstGeom>
          <a:noFill/>
        </p:spPr>
        <p:txBody>
          <a:bodyPr anchor="ctr"/>
          <a:lstStyle>
            <a:lvl1pPr marL="457200">
              <a:defRPr sz="4000" b="1" cap="all" baseline="0">
                <a:solidFill>
                  <a:srgbClr val="5E6167"/>
                </a:solidFill>
                <a:latin typeface="Helvetica Condensed"/>
                <a:ea typeface="Helvetica Neue" panose="02000206000000020004" pitchFamily="2"/>
              </a:defRPr>
            </a:lvl1pPr>
          </a:lstStyle>
          <a:p>
            <a:r>
              <a:rPr lang="en-US" dirty="0"/>
              <a:t>Click to edit Master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48487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36859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Condensed"/>
              </a:defRPr>
            </a:lvl1pPr>
            <a:lvl2pPr>
              <a:defRPr>
                <a:latin typeface="Helvetica Condensed"/>
              </a:defRPr>
            </a:lvl2pPr>
            <a:lvl3pPr>
              <a:defRPr>
                <a:latin typeface="Helvetica Condensed"/>
              </a:defRPr>
            </a:lvl3pPr>
            <a:lvl4pPr>
              <a:defRPr>
                <a:latin typeface="Helvetica Condensed"/>
              </a:defRPr>
            </a:lvl4pPr>
            <a:lvl5pPr>
              <a:defRPr>
                <a:latin typeface="Helvetica Condense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6469543-EFA7-49FE-9FBA-0A7EAC2E5F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/>
        </p:blipFill>
        <p:spPr>
          <a:xfrm>
            <a:off x="-12597" y="6002910"/>
            <a:ext cx="2698647" cy="8550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6BE4EF-8F58-4F57-9962-2D1CA77EF315}"/>
              </a:ext>
            </a:extLst>
          </p:cNvPr>
          <p:cNvSpPr/>
          <p:nvPr userDrawn="1"/>
        </p:nvSpPr>
        <p:spPr>
          <a:xfrm>
            <a:off x="7868787" y="351027"/>
            <a:ext cx="224335" cy="914400"/>
          </a:xfrm>
          <a:prstGeom prst="rect">
            <a:avLst/>
          </a:prstGeom>
          <a:solidFill>
            <a:srgbClr val="189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F5E215-8255-461D-8077-22091968DC62}"/>
              </a:ext>
            </a:extLst>
          </p:cNvPr>
          <p:cNvSpPr/>
          <p:nvPr/>
        </p:nvSpPr>
        <p:spPr>
          <a:xfrm>
            <a:off x="8188657" y="351027"/>
            <a:ext cx="955343" cy="914400"/>
          </a:xfrm>
          <a:prstGeom prst="rect">
            <a:avLst/>
          </a:prstGeom>
          <a:solidFill>
            <a:srgbClr val="77C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386343-AEC6-49FB-97C2-EE2B9847D7D0}"/>
              </a:ext>
            </a:extLst>
          </p:cNvPr>
          <p:cNvSpPr/>
          <p:nvPr userDrawn="1"/>
        </p:nvSpPr>
        <p:spPr>
          <a:xfrm>
            <a:off x="-12597" y="351027"/>
            <a:ext cx="7785849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ED4224-F460-45D6-9E1D-DE84EE33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97" y="351027"/>
            <a:ext cx="7785849" cy="914400"/>
          </a:xfrm>
          <a:prstGeom prst="rect">
            <a:avLst/>
          </a:prstGeom>
          <a:noFill/>
        </p:spPr>
        <p:txBody>
          <a:bodyPr anchor="ctr"/>
          <a:lstStyle>
            <a:lvl1pPr marL="457200">
              <a:defRPr>
                <a:solidFill>
                  <a:schemeClr val="bg1"/>
                </a:solidFill>
                <a:latin typeface="Helvetica Condense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53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534526"/>
          </a:xfrm>
          <a:prstGeom prst="rect">
            <a:avLst/>
          </a:prstGeom>
          <a:solidFill>
            <a:srgbClr val="ACA39A"/>
          </a:solidFill>
        </p:spPr>
        <p:txBody>
          <a:bodyPr anchor="ctr">
            <a:noAutofit/>
          </a:bodyPr>
          <a:lstStyle>
            <a:lvl1pPr marL="457200">
              <a:defRPr sz="2800">
                <a:solidFill>
                  <a:schemeClr val="bg1"/>
                </a:solidFill>
                <a:latin typeface="Helvetica Condense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4511"/>
            <a:ext cx="7886700" cy="4807974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Condensed"/>
              </a:defRPr>
            </a:lvl1pPr>
            <a:lvl2pPr>
              <a:defRPr>
                <a:latin typeface="Helvetica Condensed"/>
              </a:defRPr>
            </a:lvl2pPr>
            <a:lvl3pPr>
              <a:defRPr>
                <a:latin typeface="Helvetica Condensed"/>
              </a:defRPr>
            </a:lvl3pPr>
            <a:lvl4pPr>
              <a:defRPr>
                <a:latin typeface="Helvetica Condensed"/>
              </a:defRPr>
            </a:lvl4pPr>
            <a:lvl5pPr>
              <a:defRPr>
                <a:latin typeface="Helvetica Condense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469543-EFA7-49FE-9FBA-0A7EAC2E5F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/>
        </p:blipFill>
        <p:spPr>
          <a:xfrm>
            <a:off x="-12596" y="6356350"/>
            <a:ext cx="1583194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23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0E6C8F52-04E8-4D7C-A68E-675DB0D92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012218"/>
            <a:ext cx="7886700" cy="132556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457200">
              <a:defRPr b="1">
                <a:solidFill>
                  <a:schemeClr val="tx1"/>
                </a:solidFill>
                <a:latin typeface="Helvetica Condensed"/>
                <a:ea typeface="Helvetica Neue" panose="02000206000000020004" pitchFamily="2"/>
              </a:defRPr>
            </a:lvl1pPr>
          </a:lstStyle>
          <a:p>
            <a:r>
              <a:rPr lang="en-US" sz="4400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BC8910-01EB-4556-906A-02D2456B68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t="180" r="22647" b="24148"/>
          <a:stretch/>
        </p:blipFill>
        <p:spPr>
          <a:xfrm>
            <a:off x="-17270" y="0"/>
            <a:ext cx="9157648" cy="6858000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6FA77AE4-2AAB-4D73-BE9F-A43A9DED57AA}"/>
              </a:ext>
            </a:extLst>
          </p:cNvPr>
          <p:cNvSpPr txBox="1">
            <a:spLocks/>
          </p:cNvSpPr>
          <p:nvPr userDrawn="1"/>
        </p:nvSpPr>
        <p:spPr>
          <a:xfrm>
            <a:off x="-38162" y="2232818"/>
            <a:ext cx="9182162" cy="13255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algn="l"/>
            <a:r>
              <a:rPr lang="en-US" sz="4400" b="1" dirty="0">
                <a:solidFill>
                  <a:srgbClr val="5E6167"/>
                </a:solidFill>
                <a:latin typeface="Helvetica Condensed"/>
              </a:rPr>
              <a:t>THANK YOU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231B3E-4DE8-4F50-9967-6356C7C679CC}"/>
              </a:ext>
            </a:extLst>
          </p:cNvPr>
          <p:cNvSpPr txBox="1"/>
          <p:nvPr/>
        </p:nvSpPr>
        <p:spPr>
          <a:xfrm>
            <a:off x="7835618" y="2570220"/>
            <a:ext cx="2033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EAAA00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3750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3122613" y="1295400"/>
            <a:ext cx="5524500" cy="731838"/>
          </a:xfrm>
          <a:prstGeom prst="rect">
            <a:avLst/>
          </a:prstGeom>
          <a:noFill/>
          <a:ln w="9525">
            <a:solidFill>
              <a:srgbClr val="105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125788" y="2201863"/>
            <a:ext cx="5521325" cy="3962400"/>
          </a:xfrm>
          <a:prstGeom prst="rect">
            <a:avLst/>
          </a:prstGeom>
          <a:noFill/>
          <a:ln w="9525">
            <a:solidFill>
              <a:srgbClr val="105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823913" y="1651000"/>
            <a:ext cx="2170112" cy="1588"/>
          </a:xfrm>
          <a:prstGeom prst="line">
            <a:avLst/>
          </a:prstGeom>
          <a:ln w="12700">
            <a:solidFill>
              <a:srgbClr val="105F9E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38200" y="3948113"/>
            <a:ext cx="2178050" cy="3175"/>
          </a:xfrm>
          <a:prstGeom prst="line">
            <a:avLst/>
          </a:prstGeom>
          <a:ln w="12700">
            <a:solidFill>
              <a:srgbClr val="105F9E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51848" y="1254504"/>
            <a:ext cx="2024062" cy="355600"/>
          </a:xfrm>
          <a:prstGeom prst="rect">
            <a:avLst/>
          </a:prstGeom>
        </p:spPr>
        <p:txBody>
          <a:bodyPr/>
          <a:lstStyle>
            <a:lvl1pPr marL="0" indent="0" algn="ctr" defTabSz="647700" rtl="0" eaLnBrk="1" fontAlgn="base" hangingPunct="1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buNone/>
              <a:defRPr lang="en-US" sz="1800" b="1" kern="1200" cap="all" baseline="0" dirty="0" smtClean="0">
                <a:solidFill>
                  <a:srgbClr val="105F9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896938" y="3564937"/>
            <a:ext cx="2024062" cy="355600"/>
          </a:xfrm>
          <a:prstGeom prst="rect">
            <a:avLst/>
          </a:prstGeom>
        </p:spPr>
        <p:txBody>
          <a:bodyPr/>
          <a:lstStyle>
            <a:lvl1pPr marL="0" indent="0" algn="ctr" defTabSz="647700" rtl="0" eaLnBrk="1" fontAlgn="base" hangingPunct="1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buNone/>
              <a:defRPr lang="en-US" sz="1800" b="1" kern="1200" cap="all" baseline="0" dirty="0" smtClean="0">
                <a:solidFill>
                  <a:srgbClr val="105F9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3287713" y="1460500"/>
            <a:ext cx="5219700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330575" y="2347913"/>
            <a:ext cx="5157788" cy="36845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32106" y="396236"/>
            <a:ext cx="6121397" cy="675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49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5450" y="64246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982CC-9EA2-44E7-8E05-67CF53C05D3B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16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3796-FD62-45CD-8679-7E544C0C3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8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>
            <a:grpSpLocks/>
          </p:cNvGrpSpPr>
          <p:nvPr userDrawn="1"/>
        </p:nvGrpSpPr>
        <p:grpSpPr bwMode="auto">
          <a:xfrm>
            <a:off x="660400" y="1570038"/>
            <a:ext cx="3775075" cy="4360862"/>
            <a:chOff x="660215" y="1570583"/>
            <a:chExt cx="3775075" cy="4360862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60215" y="1570583"/>
              <a:ext cx="3760788" cy="4360862"/>
            </a:xfrm>
            <a:prstGeom prst="rect">
              <a:avLst/>
            </a:prstGeom>
            <a:noFill/>
            <a:ln w="9525">
              <a:solidFill>
                <a:srgbClr val="105F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63390" y="5483770"/>
              <a:ext cx="3771900" cy="447675"/>
            </a:xfrm>
            <a:prstGeom prst="rect">
              <a:avLst/>
            </a:prstGeom>
            <a:solidFill>
              <a:srgbClr val="105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4892675" y="1570038"/>
            <a:ext cx="3775075" cy="4360862"/>
            <a:chOff x="4893296" y="1570583"/>
            <a:chExt cx="3775075" cy="4360862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893296" y="1570583"/>
              <a:ext cx="3760788" cy="4360862"/>
            </a:xfrm>
            <a:prstGeom prst="rect">
              <a:avLst/>
            </a:prstGeom>
            <a:noFill/>
            <a:ln w="9525">
              <a:solidFill>
                <a:srgbClr val="105F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896471" y="5483770"/>
              <a:ext cx="3771900" cy="447675"/>
            </a:xfrm>
            <a:prstGeom prst="rect">
              <a:avLst/>
            </a:prstGeom>
            <a:solidFill>
              <a:srgbClr val="105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2106" y="396236"/>
            <a:ext cx="6058335" cy="6915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325069" y="1603612"/>
            <a:ext cx="2393950" cy="511175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1">
                <a:solidFill>
                  <a:srgbClr val="105F9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928688" y="2400300"/>
            <a:ext cx="2551112" cy="1812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2019868" y="3751014"/>
            <a:ext cx="2233171" cy="14528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756392" y="5461943"/>
            <a:ext cx="3569950" cy="479424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5558150" y="1603612"/>
            <a:ext cx="2393950" cy="511175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1">
                <a:solidFill>
                  <a:srgbClr val="105F9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8"/>
          </p:nvPr>
        </p:nvSpPr>
        <p:spPr>
          <a:xfrm>
            <a:off x="5161769" y="2400300"/>
            <a:ext cx="2551112" cy="1812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6252949" y="3751014"/>
            <a:ext cx="2233171" cy="14528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4988714" y="5454247"/>
            <a:ext cx="3569950" cy="479424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07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tail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2106" y="396236"/>
            <a:ext cx="6168694" cy="675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5014" y="1592317"/>
            <a:ext cx="8277552" cy="43512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021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tail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3246" y="1583377"/>
            <a:ext cx="5568120" cy="4557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42038" y="2116138"/>
            <a:ext cx="2660650" cy="2032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2106" y="396236"/>
            <a:ext cx="6137163" cy="6915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87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334000" y="1597025"/>
            <a:ext cx="3810000" cy="32543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2106" y="396236"/>
            <a:ext cx="6089866" cy="6915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2967" y="1812987"/>
            <a:ext cx="4572000" cy="1529309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2965" y="3429001"/>
            <a:ext cx="4572001" cy="1458309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 b="1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72966" y="4997669"/>
            <a:ext cx="4572000" cy="1072055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97525" y="1876425"/>
            <a:ext cx="3546475" cy="27273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6781800" y="4299613"/>
            <a:ext cx="2094186" cy="8714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13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5450" y="64246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982CC-9EA2-44E7-8E05-67CF53C05D3B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16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3796-FD62-45CD-8679-7E544C0C3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7838" y="1597025"/>
            <a:ext cx="8229600" cy="45577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2106" y="396236"/>
            <a:ext cx="6105632" cy="675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dirty="0"/>
              <a:t>ENTER TITLE TEXT</a:t>
            </a:r>
          </a:p>
        </p:txBody>
      </p:sp>
    </p:spTree>
    <p:extLst>
      <p:ext uri="{BB962C8B-B14F-4D97-AF65-F5344CB8AC3E}">
        <p14:creationId xmlns:p14="http://schemas.microsoft.com/office/powerpoint/2010/main" val="396045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bk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2500" cy="46037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6037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Shape 34"/>
          <p:cNvSpPr/>
          <p:nvPr/>
        </p:nvSpPr>
        <p:spPr>
          <a:xfrm>
            <a:off x="-192088" y="6551613"/>
            <a:ext cx="9144001" cy="152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prstClr val="black">
                  <a:lumMod val="50000"/>
                  <a:lumOff val="50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6" name="Picture 1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>
            <a:fillRect/>
          </a:stretch>
        </p:blipFill>
        <p:spPr bwMode="auto">
          <a:xfrm>
            <a:off x="6273800" y="112713"/>
            <a:ext cx="269875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 flipH="1" flipV="1">
            <a:off x="0" y="1079500"/>
            <a:ext cx="2495550" cy="46038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7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595959"/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panose="05000000000000000000" pitchFamily="2" charset="2"/>
        <a:buChar char="§"/>
        <a:defRPr sz="28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»"/>
        <a:defRPr sz="20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bk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2500" cy="46037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6037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Shape 34"/>
          <p:cNvSpPr/>
          <p:nvPr/>
        </p:nvSpPr>
        <p:spPr>
          <a:xfrm>
            <a:off x="-192088" y="6551613"/>
            <a:ext cx="9144001" cy="152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prstClr val="black">
                  <a:lumMod val="50000"/>
                  <a:lumOff val="50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4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>
            <a:fillRect/>
          </a:stretch>
        </p:blipFill>
        <p:spPr bwMode="auto">
          <a:xfrm>
            <a:off x="6273800" y="112713"/>
            <a:ext cx="269875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 flipH="1" flipV="1">
            <a:off x="0" y="1079500"/>
            <a:ext cx="2495550" cy="46038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4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595959"/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panose="05000000000000000000" pitchFamily="2" charset="2"/>
        <a:buChar char="§"/>
        <a:defRPr sz="28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»"/>
        <a:defRPr sz="20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 descr="bk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3114" cy="45719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5719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Shape 34"/>
          <p:cNvSpPr/>
          <p:nvPr/>
        </p:nvSpPr>
        <p:spPr>
          <a:xfrm>
            <a:off x="-192088" y="6551613"/>
            <a:ext cx="9144001" cy="15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/>
        </p:blipFill>
        <p:spPr>
          <a:xfrm>
            <a:off x="6274124" y="113174"/>
            <a:ext cx="2698647" cy="8550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H="1" flipV="1">
            <a:off x="0" y="1079500"/>
            <a:ext cx="2495550" cy="46038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0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charset="2"/>
        <a:buChar char="§"/>
        <a:defRPr sz="28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–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»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12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36.png"/><Relationship Id="rId7" Type="http://schemas.openxmlformats.org/officeDocument/2006/relationships/image" Target="../media/image18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svg"/><Relationship Id="rId11" Type="http://schemas.openxmlformats.org/officeDocument/2006/relationships/image" Target="../media/image14.png"/><Relationship Id="rId5" Type="http://schemas.openxmlformats.org/officeDocument/2006/relationships/image" Target="../media/image38.png"/><Relationship Id="rId10" Type="http://schemas.openxmlformats.org/officeDocument/2006/relationships/image" Target="../media/image17.svg"/><Relationship Id="rId4" Type="http://schemas.openxmlformats.org/officeDocument/2006/relationships/image" Target="../media/image37.sv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46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4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2.xml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24.jpeg"/><Relationship Id="rId10" Type="http://schemas.openxmlformats.org/officeDocument/2006/relationships/image" Target="../media/image27.png"/><Relationship Id="rId4" Type="http://schemas.openxmlformats.org/officeDocument/2006/relationships/chart" Target="../charts/chart3.xml"/><Relationship Id="rId9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53929" y="1480897"/>
            <a:ext cx="7509911" cy="1885811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Helvetica Condensed"/>
              </a:rPr>
              <a:t>New Jersey’s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Helvetica "/>
              </a:rPr>
              <a:t>Clean Energy </a:t>
            </a:r>
            <a:r>
              <a:rPr lang="en-US" sz="4400" b="1" dirty="0" err="1">
                <a:solidFill>
                  <a:schemeClr val="bg1"/>
                </a:solidFill>
                <a:latin typeface="Helvetica "/>
              </a:rPr>
              <a:t>Program</a:t>
            </a:r>
            <a:r>
              <a:rPr lang="en-US" sz="4400" b="1" i="1" baseline="30000" dirty="0" err="1">
                <a:solidFill>
                  <a:schemeClr val="bg1"/>
                </a:solidFill>
                <a:latin typeface="Helvetica Condensed"/>
              </a:rPr>
              <a:t>TM</a:t>
            </a:r>
            <a:endParaRPr lang="en-US" sz="4400" b="1" i="1" baseline="30000" dirty="0">
              <a:solidFill>
                <a:schemeClr val="bg1"/>
              </a:solidFill>
              <a:latin typeface="Helvetica Condense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929" y="3274108"/>
            <a:ext cx="6102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5E6167"/>
                </a:solidFill>
                <a:latin typeface="Helvetica Condensed"/>
              </a:rPr>
              <a:t>Efficiency Opportunities for Commercial, Industrial, Institutional Buildings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1A216-9C12-429C-AE40-DE8C275D77BB}"/>
              </a:ext>
            </a:extLst>
          </p:cNvPr>
          <p:cNvSpPr txBox="1"/>
          <p:nvPr/>
        </p:nvSpPr>
        <p:spPr>
          <a:xfrm>
            <a:off x="353929" y="6255836"/>
            <a:ext cx="327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 Condensed"/>
              </a:rPr>
              <a:t>September 19, 2019</a:t>
            </a:r>
          </a:p>
        </p:txBody>
      </p:sp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2597" y="351027"/>
            <a:ext cx="778584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NJCEP Portfolio of Programs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10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B2B0BD-6BC5-490A-9591-B72A60E5E4A2}"/>
              </a:ext>
            </a:extLst>
          </p:cNvPr>
          <p:cNvGrpSpPr/>
          <p:nvPr/>
        </p:nvGrpSpPr>
        <p:grpSpPr>
          <a:xfrm>
            <a:off x="576226" y="1538981"/>
            <a:ext cx="7939124" cy="4164733"/>
            <a:chOff x="576226" y="1538981"/>
            <a:chExt cx="7939124" cy="416473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971B40B-D677-4370-B1EA-BDD1F8731883}"/>
                </a:ext>
              </a:extLst>
            </p:cNvPr>
            <p:cNvGrpSpPr/>
            <p:nvPr/>
          </p:nvGrpSpPr>
          <p:grpSpPr>
            <a:xfrm>
              <a:off x="2194426" y="2246596"/>
              <a:ext cx="1444752" cy="3457118"/>
              <a:chOff x="2173239" y="2246596"/>
              <a:chExt cx="1444752" cy="3457118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1576E8D-0AF3-4B42-AF6D-EC10C96B4EEE}"/>
                  </a:ext>
                </a:extLst>
              </p:cNvPr>
              <p:cNvSpPr txBox="1"/>
              <p:nvPr/>
            </p:nvSpPr>
            <p:spPr>
              <a:xfrm>
                <a:off x="2173239" y="2246596"/>
                <a:ext cx="1444752" cy="3457118"/>
              </a:xfrm>
              <a:prstGeom prst="rect">
                <a:avLst/>
              </a:prstGeom>
            </p:spPr>
            <p:style>
              <a:ln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" tIns="64008" rIns="85344" bIns="96012" numCol="1" spcCol="1270" anchor="t" anchorCtr="0">
                <a:noAutofit/>
              </a:bodyPr>
              <a:lstStyle/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Combined Heat &amp; Power – Fuel Cells</a:t>
                </a:r>
              </a:p>
              <a:p>
                <a:pPr marL="114300" lvl="1" indent="-114300" defTabSz="622300">
                  <a:spcAft>
                    <a:spcPts val="200"/>
                  </a:spcAft>
                  <a:buFontTx/>
                  <a:buChar char="•"/>
                </a:pPr>
                <a:r>
                  <a:rPr lang="en-US" sz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Microgrid Development</a:t>
                </a:r>
                <a:endParaRPr lang="en-US" sz="1200" u="none" kern="1200" dirty="0">
                  <a:solidFill>
                    <a:srgbClr val="003B5C">
                      <a:hueOff val="0"/>
                      <a:satOff val="0"/>
                      <a:lumOff val="0"/>
                      <a:alphaOff val="0"/>
                    </a:srgbClr>
                  </a:solidFill>
                  <a:latin typeface="Helvetica Condensed"/>
                </a:endParaRPr>
              </a:p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Energy Storage*</a:t>
                </a:r>
                <a:endParaRPr lang="en-US" sz="1200" i="1" u="none" kern="1200" dirty="0">
                  <a:solidFill>
                    <a:srgbClr val="003B5C">
                      <a:hueOff val="0"/>
                      <a:satOff val="0"/>
                      <a:lumOff val="0"/>
                      <a:alphaOff val="0"/>
                    </a:srgbClr>
                  </a:solidFill>
                  <a:latin typeface="Helvetica Condensed"/>
                </a:endParaRPr>
              </a:p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endParaRPr lang="en-US" sz="1200" u="none" kern="1200" dirty="0">
                  <a:solidFill>
                    <a:srgbClr val="003B5C">
                      <a:hueOff val="0"/>
                      <a:satOff val="0"/>
                      <a:lumOff val="0"/>
                      <a:alphaOff val="0"/>
                    </a:srgbClr>
                  </a:solidFill>
                  <a:latin typeface="Helvetica Condensed"/>
                </a:endParaRPr>
              </a:p>
            </p:txBody>
          </p:sp>
          <p:pic>
            <p:nvPicPr>
              <p:cNvPr id="14" name="Graphic 13" descr="Cheers">
                <a:extLst>
                  <a:ext uri="{FF2B5EF4-FFF2-40B4-BE49-F238E27FC236}">
                    <a16:creationId xmlns:a16="http://schemas.microsoft.com/office/drawing/2014/main" id="{35ED5906-9D58-436B-A656-7ED3E93BB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38415" y="4683632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A18A79E-99A0-4D3F-B10E-C24A9203A354}"/>
                </a:ext>
              </a:extLst>
            </p:cNvPr>
            <p:cNvGrpSpPr/>
            <p:nvPr/>
          </p:nvGrpSpPr>
          <p:grpSpPr>
            <a:xfrm>
              <a:off x="3823412" y="2246596"/>
              <a:ext cx="1444752" cy="3457118"/>
              <a:chOff x="3796712" y="2246596"/>
              <a:chExt cx="1444752" cy="3457118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DA0653D-2DF2-4BA4-9071-16AAB6CBC5C1}"/>
                  </a:ext>
                </a:extLst>
              </p:cNvPr>
              <p:cNvSpPr txBox="1"/>
              <p:nvPr/>
            </p:nvSpPr>
            <p:spPr>
              <a:xfrm>
                <a:off x="3796712" y="2246596"/>
                <a:ext cx="1444752" cy="3457118"/>
              </a:xfrm>
              <a:prstGeom prst="rect">
                <a:avLst/>
              </a:prstGeom>
              <a:solidFill>
                <a:srgbClr val="77C19A">
                  <a:alpha val="30000"/>
                </a:srgbClr>
              </a:solidFill>
            </p:spPr>
            <p:style>
              <a:lnRef idx="2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" tIns="64008" rIns="85344" bIns="96012" numCol="1" spcCol="1270" anchor="t" anchorCtr="0">
                <a:noAutofit/>
              </a:bodyPr>
              <a:lstStyle/>
              <a:p>
                <a:pPr marL="114300" lvl="1" indent="-114300" defTabSz="622300">
                  <a:spcAft>
                    <a:spcPts val="200"/>
                  </a:spcAft>
                  <a:buFontTx/>
                  <a:buChar char="•"/>
                </a:pPr>
                <a:r>
                  <a:rPr lang="en-US" sz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Community Energy Grants </a:t>
                </a:r>
              </a:p>
              <a:p>
                <a:pPr marL="114300" lvl="1" indent="-114300" defTabSz="622300">
                  <a:spcAft>
                    <a:spcPts val="200"/>
                  </a:spcAft>
                  <a:buFontTx/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State Facility Initiatives</a:t>
                </a:r>
              </a:p>
              <a:p>
                <a:pPr marL="114300" lvl="1" indent="-114300" defTabSz="622300">
                  <a:spcAft>
                    <a:spcPts val="200"/>
                  </a:spcAft>
                  <a:buFontTx/>
                  <a:buChar char="•"/>
                </a:pPr>
                <a:r>
                  <a:rPr lang="en-US" sz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R&amp;D Energy Tech Hub</a:t>
                </a:r>
                <a:r>
                  <a:rPr lang="en-US" sz="1200" i="1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*</a:t>
                </a:r>
                <a:endParaRPr lang="en-US" sz="1200" dirty="0">
                  <a:solidFill>
                    <a:srgbClr val="003B5C">
                      <a:hueOff val="0"/>
                      <a:satOff val="0"/>
                      <a:lumOff val="0"/>
                      <a:alphaOff val="0"/>
                    </a:srgbClr>
                  </a:solidFill>
                  <a:latin typeface="Helvetica Condensed"/>
                </a:endParaRPr>
              </a:p>
              <a:p>
                <a:pPr marL="114300" lvl="1" indent="-114300" defTabSz="622300">
                  <a:spcAft>
                    <a:spcPts val="200"/>
                  </a:spcAft>
                  <a:buFontTx/>
                  <a:buChar char="•"/>
                </a:pPr>
                <a:r>
                  <a:rPr lang="en-US" sz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Workforce Development*</a:t>
                </a:r>
              </a:p>
            </p:txBody>
          </p:sp>
          <p:pic>
            <p:nvPicPr>
              <p:cNvPr id="15" name="Graphic 14" descr="Group brainstorm">
                <a:extLst>
                  <a:ext uri="{FF2B5EF4-FFF2-40B4-BE49-F238E27FC236}">
                    <a16:creationId xmlns:a16="http://schemas.microsoft.com/office/drawing/2014/main" id="{D06509D6-B62F-4B0A-A6D8-5889D7E30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061888" y="4697750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4B15776-6034-4B94-8C1F-03F901AF5346}"/>
                </a:ext>
              </a:extLst>
            </p:cNvPr>
            <p:cNvGrpSpPr/>
            <p:nvPr/>
          </p:nvGrpSpPr>
          <p:grpSpPr>
            <a:xfrm>
              <a:off x="5445205" y="2246596"/>
              <a:ext cx="1444752" cy="3457118"/>
              <a:chOff x="5416888" y="2246596"/>
              <a:chExt cx="1444752" cy="3457118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22FB081-2163-46ED-A53F-637AB6116249}"/>
                  </a:ext>
                </a:extLst>
              </p:cNvPr>
              <p:cNvSpPr txBox="1"/>
              <p:nvPr/>
            </p:nvSpPr>
            <p:spPr>
              <a:xfrm>
                <a:off x="5416888" y="2246596"/>
                <a:ext cx="1444752" cy="3457118"/>
              </a:xfrm>
              <a:prstGeom prst="rect">
                <a:avLst/>
              </a:prstGeom>
              <a:solidFill>
                <a:srgbClr val="006C82">
                  <a:alpha val="20000"/>
                </a:srgbClr>
              </a:solidFill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" tIns="64008" rIns="85344" bIns="96012" numCol="1" spcCol="1270" anchor="t" anchorCtr="0">
                <a:noAutofit/>
              </a:bodyPr>
              <a:lstStyle/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Energy Audits</a:t>
                </a:r>
              </a:p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Energy </a:t>
                </a:r>
                <a:r>
                  <a:rPr lang="en-US" sz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E</a:t>
                </a: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fficiency Incentives</a:t>
                </a:r>
              </a:p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Multifamily*</a:t>
                </a:r>
              </a:p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High Performance Building Competition*</a:t>
                </a:r>
              </a:p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Trade Allies</a:t>
                </a:r>
              </a:p>
            </p:txBody>
          </p:sp>
          <p:pic>
            <p:nvPicPr>
              <p:cNvPr id="16" name="Graphic 15" descr="City">
                <a:extLst>
                  <a:ext uri="{FF2B5EF4-FFF2-40B4-BE49-F238E27FC236}">
                    <a16:creationId xmlns:a16="http://schemas.microsoft.com/office/drawing/2014/main" id="{C8329983-5D86-448D-9488-F958EBF026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667685" y="4780270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97CCD7-E7F7-4345-AC12-573F22E66B2D}"/>
                </a:ext>
              </a:extLst>
            </p:cNvPr>
            <p:cNvGrpSpPr/>
            <p:nvPr/>
          </p:nvGrpSpPr>
          <p:grpSpPr>
            <a:xfrm>
              <a:off x="7066998" y="2246596"/>
              <a:ext cx="1448352" cy="3457118"/>
              <a:chOff x="7066998" y="2246596"/>
              <a:chExt cx="1448352" cy="3457118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2F1FB87-4302-4478-BBEC-6B65C22538E5}"/>
                  </a:ext>
                </a:extLst>
              </p:cNvPr>
              <p:cNvSpPr txBox="1"/>
              <p:nvPr/>
            </p:nvSpPr>
            <p:spPr>
              <a:xfrm>
                <a:off x="7066998" y="2246596"/>
                <a:ext cx="1448352" cy="3457118"/>
              </a:xfrm>
              <a:prstGeom prst="rect">
                <a:avLst/>
              </a:prstGeom>
              <a:solidFill>
                <a:srgbClr val="5E97AF">
                  <a:alpha val="20000"/>
                </a:srgbClr>
              </a:solidFill>
            </p:spPr>
            <p:style>
              <a:lnRef idx="2">
                <a:schemeClr val="accent6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" tIns="64008" rIns="85344" bIns="96012" numCol="1" spcCol="1270" anchor="t" anchorCtr="0">
                <a:noAutofit/>
              </a:bodyPr>
              <a:lstStyle/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New Construction</a:t>
                </a:r>
              </a:p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Existing Homes</a:t>
                </a:r>
              </a:p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Energy Efficiency Products</a:t>
                </a:r>
              </a:p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Trade Allies</a:t>
                </a:r>
                <a:endParaRPr lang="en-US" sz="1200" u="none" kern="1200" dirty="0">
                  <a:solidFill>
                    <a:srgbClr val="003B5C">
                      <a:hueOff val="0"/>
                      <a:satOff val="0"/>
                      <a:lumOff val="0"/>
                      <a:alphaOff val="0"/>
                    </a:srgbClr>
                  </a:solidFill>
                  <a:latin typeface="Helvetica Condensed"/>
                </a:endParaRPr>
              </a:p>
            </p:txBody>
          </p:sp>
          <p:pic>
            <p:nvPicPr>
              <p:cNvPr id="17" name="Graphic 16" descr="House">
                <a:extLst>
                  <a:ext uri="{FF2B5EF4-FFF2-40B4-BE49-F238E27FC236}">
                    <a16:creationId xmlns:a16="http://schemas.microsoft.com/office/drawing/2014/main" id="{69A32116-9D5E-4EA3-9437-00ED78573C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316001" y="4697750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9E6B2C7-F18F-4BDE-92CD-1D0DC87FE1C1}"/>
                </a:ext>
              </a:extLst>
            </p:cNvPr>
            <p:cNvSpPr txBox="1"/>
            <p:nvPr/>
          </p:nvSpPr>
          <p:spPr>
            <a:xfrm>
              <a:off x="576226" y="1538981"/>
              <a:ext cx="1447667" cy="640080"/>
            </a:xfrm>
            <a:prstGeom prst="rect">
              <a:avLst/>
            </a:prstGeom>
            <a:solidFill>
              <a:srgbClr val="147BD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cap="all" baseline="0" dirty="0">
                  <a:latin typeface="Helvetica Condensed"/>
                </a:rPr>
                <a:t>Renewable ENERGY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B2AC2D5-1C85-41C5-890C-86662D8D666E}"/>
                </a:ext>
              </a:extLst>
            </p:cNvPr>
            <p:cNvGrpSpPr/>
            <p:nvPr/>
          </p:nvGrpSpPr>
          <p:grpSpPr>
            <a:xfrm>
              <a:off x="2199819" y="1538981"/>
              <a:ext cx="1447667" cy="642825"/>
              <a:chOff x="1468995" y="157073"/>
              <a:chExt cx="1285650" cy="642825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63344DB-044E-4475-B359-3121D9F5B20B}"/>
                  </a:ext>
                </a:extLst>
              </p:cNvPr>
              <p:cNvSpPr/>
              <p:nvPr/>
            </p:nvSpPr>
            <p:spPr>
              <a:xfrm>
                <a:off x="1468995" y="157073"/>
                <a:ext cx="1285650" cy="642825"/>
              </a:xfrm>
              <a:prstGeom prst="rect">
                <a:avLst/>
              </a:prstGeom>
              <a:solidFill>
                <a:srgbClr val="EAAA00"/>
              </a:solidFill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9D59D1F-A312-4424-9654-5328608FC740}"/>
                  </a:ext>
                </a:extLst>
              </p:cNvPr>
              <p:cNvSpPr txBox="1"/>
              <p:nvPr/>
            </p:nvSpPr>
            <p:spPr>
              <a:xfrm>
                <a:off x="1468995" y="157073"/>
                <a:ext cx="1285650" cy="642825"/>
              </a:xfrm>
              <a:prstGeom prst="rect">
                <a:avLst/>
              </a:prstGeom>
              <a:solidFill>
                <a:srgbClr val="EAAA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456" tIns="52832" rIns="92456" bIns="52832" numCol="1" spcCol="1270" anchor="ctr" anchorCtr="0">
                <a:noAutofit/>
              </a:bodyPr>
              <a:lstStyle/>
              <a:p>
                <a:pPr marL="0" lvl="0" indent="0" algn="ctr" defTabSz="5778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cap="all" baseline="0" dirty="0">
                    <a:latin typeface="Helvetica Condensed"/>
                  </a:rPr>
                  <a:t>DISTRIBUTED ENERGY RESOURCES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CB35294-B18B-4802-A7F5-84C2E61E6579}"/>
                </a:ext>
              </a:extLst>
            </p:cNvPr>
            <p:cNvGrpSpPr/>
            <p:nvPr/>
          </p:nvGrpSpPr>
          <p:grpSpPr>
            <a:xfrm>
              <a:off x="7067683" y="1538981"/>
              <a:ext cx="1447667" cy="642823"/>
              <a:chOff x="5865918" y="180620"/>
              <a:chExt cx="1285650" cy="548638"/>
            </a:xfrm>
            <a:solidFill>
              <a:srgbClr val="5E97AF"/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5AC0721-578D-40EC-A6BB-E3E25ECF6D9A}"/>
                  </a:ext>
                </a:extLst>
              </p:cNvPr>
              <p:cNvSpPr/>
              <p:nvPr/>
            </p:nvSpPr>
            <p:spPr>
              <a:xfrm>
                <a:off x="5865918" y="180620"/>
                <a:ext cx="1285650" cy="548638"/>
              </a:xfrm>
              <a:prstGeom prst="rect">
                <a:avLst/>
              </a:prstGeom>
              <a:grpFill/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3D0C9C-8DA2-4065-B0B9-0493A4E4E52B}"/>
                  </a:ext>
                </a:extLst>
              </p:cNvPr>
              <p:cNvSpPr txBox="1"/>
              <p:nvPr/>
            </p:nvSpPr>
            <p:spPr>
              <a:xfrm>
                <a:off x="5865918" y="180620"/>
                <a:ext cx="1285650" cy="54863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5344" tIns="48768" rIns="85344" bIns="48768" numCol="1" spcCol="1270" anchor="ctr" anchorCtr="0">
                <a:noAutofit/>
              </a:bodyPr>
              <a:lstStyle/>
              <a:p>
                <a:pPr marL="114300" lvl="1" indent="-114300" algn="ctr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None/>
                </a:pPr>
                <a:r>
                  <a:rPr lang="en-US" sz="1400" b="1" kern="1200" cap="all" baseline="0" dirty="0">
                    <a:latin typeface="Helvetica Condensed"/>
                  </a:rPr>
                  <a:t>RESIDENTIAL</a:t>
                </a:r>
                <a:endParaRPr lang="en-US" sz="1400" u="none" kern="1200" dirty="0">
                  <a:solidFill>
                    <a:srgbClr val="003B5C">
                      <a:hueOff val="0"/>
                      <a:satOff val="0"/>
                      <a:lumOff val="0"/>
                      <a:alphaOff val="0"/>
                    </a:srgbClr>
                  </a:solidFill>
                  <a:latin typeface="Helvetica Condensed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5D1B96-15B1-4849-8D2C-AE70D62EC988}"/>
                </a:ext>
              </a:extLst>
            </p:cNvPr>
            <p:cNvGrpSpPr/>
            <p:nvPr/>
          </p:nvGrpSpPr>
          <p:grpSpPr>
            <a:xfrm>
              <a:off x="576226" y="2246596"/>
              <a:ext cx="1444752" cy="3457118"/>
              <a:chOff x="576226" y="2246596"/>
              <a:chExt cx="1444752" cy="3457118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779E197-9B0B-4D58-B889-E87131F1C2E2}"/>
                  </a:ext>
                </a:extLst>
              </p:cNvPr>
              <p:cNvSpPr txBox="1"/>
              <p:nvPr/>
            </p:nvSpPr>
            <p:spPr>
              <a:xfrm>
                <a:off x="576226" y="2246596"/>
                <a:ext cx="1444752" cy="3457118"/>
              </a:xfrm>
              <a:prstGeom prst="rect">
                <a:avLst/>
              </a:prstGeom>
            </p:spPr>
            <p:style>
              <a:ln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" tIns="64008" rIns="85344" bIns="96012" numCol="1" spcCol="1270" anchor="t" anchorCtr="0">
                <a:noAutofit/>
              </a:bodyPr>
              <a:lstStyle/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Offshore Wind</a:t>
                </a:r>
              </a:p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Community Solar</a:t>
                </a:r>
              </a:p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SREC Registration</a:t>
                </a:r>
                <a:endParaRPr lang="en-US" sz="1200" u="none" kern="1200" dirty="0">
                  <a:solidFill>
                    <a:srgbClr val="003B5C">
                      <a:hueOff val="0"/>
                      <a:satOff val="0"/>
                      <a:lumOff val="0"/>
                      <a:alphaOff val="0"/>
                    </a:srgbClr>
                  </a:solidFill>
                  <a:latin typeface="Helvetica Condensed"/>
                </a:endParaRPr>
              </a:p>
            </p:txBody>
          </p:sp>
          <p:pic>
            <p:nvPicPr>
              <p:cNvPr id="6" name="Graphic 5" descr="Sun">
                <a:extLst>
                  <a:ext uri="{FF2B5EF4-FFF2-40B4-BE49-F238E27FC236}">
                    <a16:creationId xmlns:a16="http://schemas.microsoft.com/office/drawing/2014/main" id="{231F3D0E-24D6-4D15-A9F9-F3097541E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41402" y="4697750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630BF64-5887-4DBD-831F-3AC765C92F0C}"/>
                </a:ext>
              </a:extLst>
            </p:cNvPr>
            <p:cNvSpPr txBox="1"/>
            <p:nvPr/>
          </p:nvSpPr>
          <p:spPr>
            <a:xfrm>
              <a:off x="3823412" y="1538981"/>
              <a:ext cx="1447667" cy="642825"/>
            </a:xfrm>
            <a:prstGeom prst="rect">
              <a:avLst/>
            </a:prstGeom>
            <a:solidFill>
              <a:srgbClr val="77C19A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latin typeface="Helvetica Condensed"/>
                </a:rPr>
                <a:t>SPECIALIZED ENERGY EFFICIENCY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51F66E3-550E-475E-B126-0B762F612599}"/>
                </a:ext>
              </a:extLst>
            </p:cNvPr>
            <p:cNvSpPr txBox="1"/>
            <p:nvPr/>
          </p:nvSpPr>
          <p:spPr>
            <a:xfrm>
              <a:off x="5447005" y="1538981"/>
              <a:ext cx="1444752" cy="642824"/>
            </a:xfrm>
            <a:prstGeom prst="rect">
              <a:avLst/>
            </a:prstGeom>
            <a:solidFill>
              <a:srgbClr val="006C8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cap="all" baseline="0" dirty="0">
                  <a:latin typeface="Helvetica Condensed"/>
                </a:rPr>
                <a:t>COMMERCIAL &amp; INDUSTRIAL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6332137-AB11-408A-BCAF-833AD17E6D81}"/>
              </a:ext>
            </a:extLst>
          </p:cNvPr>
          <p:cNvSpPr txBox="1"/>
          <p:nvPr/>
        </p:nvSpPr>
        <p:spPr>
          <a:xfrm>
            <a:off x="5694949" y="5768505"/>
            <a:ext cx="2859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rgbClr val="5E6167"/>
                </a:solidFill>
                <a:latin typeface="Helvetica Condensed"/>
              </a:rPr>
              <a:t>* </a:t>
            </a:r>
            <a:r>
              <a:rPr lang="en-US" sz="1200" i="1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coming</a:t>
            </a:r>
            <a:r>
              <a:rPr lang="en-US" sz="1200" i="1" dirty="0">
                <a:solidFill>
                  <a:srgbClr val="5E6167"/>
                </a:solidFill>
                <a:latin typeface="Helvetica Condensed"/>
              </a:rPr>
              <a:t> soon!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A12FAE-571C-4761-A7EF-F114EA3237C4}"/>
              </a:ext>
            </a:extLst>
          </p:cNvPr>
          <p:cNvSpPr/>
          <p:nvPr/>
        </p:nvSpPr>
        <p:spPr>
          <a:xfrm>
            <a:off x="5268164" y="1396314"/>
            <a:ext cx="1762888" cy="45472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4180"/>
      </p:ext>
    </p:extLst>
  </p:cSld>
  <p:clrMapOvr>
    <a:masterClrMapping/>
  </p:clrMapOvr>
  <p:transition advClick="0" advTm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2597" y="363716"/>
            <a:ext cx="778584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C&amp;I Portfolio of Programs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11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6C2F57-224A-4AD4-B9CD-7196044FF650}"/>
              </a:ext>
            </a:extLst>
          </p:cNvPr>
          <p:cNvSpPr txBox="1"/>
          <p:nvPr/>
        </p:nvSpPr>
        <p:spPr>
          <a:xfrm>
            <a:off x="550178" y="2893129"/>
            <a:ext cx="1855493" cy="2507321"/>
          </a:xfrm>
          <a:prstGeom prst="rect">
            <a:avLst/>
          </a:prstGeom>
          <a:solidFill>
            <a:srgbClr val="D0D8EB"/>
          </a:solidFill>
          <a:ln>
            <a:noFill/>
          </a:ln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Energy Benchmarking</a:t>
            </a:r>
            <a:endParaRPr lang="en-US" sz="8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Local Government Energy Audits                             (for non-profits too)</a:t>
            </a:r>
          </a:p>
          <a:p>
            <a:pPr marL="114300" lvl="1" indent="-114300" algn="l" defTabSz="622300" rtl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endParaRPr lang="en-US" sz="1200" u="none" kern="12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9A9AC2-F4E3-4E97-ABFD-9106823EF87E}"/>
              </a:ext>
            </a:extLst>
          </p:cNvPr>
          <p:cNvSpPr txBox="1"/>
          <p:nvPr/>
        </p:nvSpPr>
        <p:spPr>
          <a:xfrm>
            <a:off x="2587984" y="2893129"/>
            <a:ext cx="1832978" cy="2507321"/>
          </a:xfrm>
          <a:prstGeom prst="rect">
            <a:avLst/>
          </a:prstGeom>
          <a:solidFill>
            <a:srgbClr val="CCE2E6"/>
          </a:solidFill>
          <a:ln>
            <a:noFill/>
          </a:ln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Multifamily*</a:t>
            </a:r>
          </a:p>
          <a:p>
            <a:pPr marL="339725" lvl="2" indent="-114300" defTabSz="622300">
              <a:spcAft>
                <a:spcPts val="200"/>
              </a:spcAft>
              <a:buChar char="•"/>
            </a:pPr>
            <a:r>
              <a:rPr lang="en-US" sz="105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Single Measure </a:t>
            </a:r>
          </a:p>
          <a:p>
            <a:pPr marL="339725" lvl="2" indent="-114300" defTabSz="622300">
              <a:spcAft>
                <a:spcPts val="200"/>
              </a:spcAft>
              <a:buChar char="•"/>
            </a:pPr>
            <a:r>
              <a:rPr lang="en-US" sz="105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Multi-measure </a:t>
            </a:r>
            <a:endParaRPr lang="en-US" sz="12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Large Energy Users</a:t>
            </a: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Pay for Performance</a:t>
            </a:r>
            <a:endParaRPr lang="en-US" sz="8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  <a:p>
            <a:pPr marL="339725" lvl="2" indent="-114300" defTabSz="622300">
              <a:spcAft>
                <a:spcPts val="200"/>
              </a:spcAft>
              <a:buChar char="•"/>
            </a:pPr>
            <a:r>
              <a:rPr lang="en-US" sz="105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Existing Buildings </a:t>
            </a:r>
          </a:p>
          <a:p>
            <a:pPr marL="339725" lvl="2" indent="-114300" defTabSz="622300">
              <a:spcAft>
                <a:spcPts val="200"/>
              </a:spcAft>
              <a:buChar char="•"/>
            </a:pPr>
            <a:r>
              <a:rPr lang="en-US" sz="105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New Construction</a:t>
            </a:r>
            <a:endParaRPr lang="en-US" sz="12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Direct Install  </a:t>
            </a:r>
            <a:endParaRPr lang="en-US" sz="8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Customer Tailored Energy Efficiency Pilot</a:t>
            </a:r>
            <a:endParaRPr lang="en-US" sz="8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9D0B8C-0ECF-41EB-B269-DC9D951FD557}"/>
              </a:ext>
            </a:extLst>
          </p:cNvPr>
          <p:cNvSpPr txBox="1"/>
          <p:nvPr/>
        </p:nvSpPr>
        <p:spPr>
          <a:xfrm>
            <a:off x="4603275" y="2893129"/>
            <a:ext cx="1884844" cy="2507321"/>
          </a:xfrm>
          <a:prstGeom prst="rect">
            <a:avLst/>
          </a:prstGeom>
          <a:solidFill>
            <a:srgbClr val="F8E5D0"/>
          </a:solid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sz="1200" dirty="0" err="1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SmartStart</a:t>
            </a:r>
            <a:endParaRPr lang="en-US" sz="12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  <a:p>
            <a:pPr marL="339725" lvl="2" indent="-114300" defTabSz="622300">
              <a:spcAft>
                <a:spcPts val="200"/>
              </a:spcAft>
              <a:buChar char="•"/>
            </a:pPr>
            <a:r>
              <a:rPr lang="en-US" sz="105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Existing Buildings </a:t>
            </a:r>
          </a:p>
          <a:p>
            <a:pPr marL="339725" lvl="2" indent="-114300" defTabSz="622300">
              <a:spcAft>
                <a:spcPts val="200"/>
              </a:spcAft>
              <a:buChar char="•"/>
            </a:pPr>
            <a:r>
              <a:rPr lang="en-US" sz="105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New Construction </a:t>
            </a:r>
          </a:p>
          <a:p>
            <a:pPr marL="114300" lvl="1" indent="-114300" algn="l" defTabSz="622300" rtl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har char="•"/>
            </a:pPr>
            <a:endParaRPr lang="en-US" sz="1200" u="none" kern="12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F3E565-2191-4B7D-9F04-64199E2920BF}"/>
              </a:ext>
            </a:extLst>
          </p:cNvPr>
          <p:cNvSpPr txBox="1"/>
          <p:nvPr/>
        </p:nvSpPr>
        <p:spPr>
          <a:xfrm>
            <a:off x="6670432" y="2893129"/>
            <a:ext cx="1844918" cy="2507321"/>
          </a:xfrm>
          <a:prstGeom prst="rect">
            <a:avLst/>
          </a:prstGeom>
          <a:solidFill>
            <a:srgbClr val="5E97AF">
              <a:alpha val="20000"/>
            </a:srgbClr>
          </a:solidFill>
          <a:ln>
            <a:noFill/>
          </a:ln>
        </p:spPr>
        <p:style>
          <a:lnRef idx="2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Combined Heat &amp; Power </a:t>
            </a:r>
            <a:r>
              <a:rPr lang="en-US" sz="8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- </a:t>
            </a: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Fuel Cells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0B215D-C506-40FC-A479-BA2D8DA52DDB}"/>
              </a:ext>
            </a:extLst>
          </p:cNvPr>
          <p:cNvSpPr txBox="1"/>
          <p:nvPr/>
        </p:nvSpPr>
        <p:spPr>
          <a:xfrm>
            <a:off x="2587984" y="2143323"/>
            <a:ext cx="1832978" cy="642823"/>
          </a:xfrm>
          <a:prstGeom prst="rect">
            <a:avLst/>
          </a:prstGeom>
          <a:solidFill>
            <a:srgbClr val="006C8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latin typeface="Helvetica Condensed"/>
              </a:rPr>
              <a:t>COMPREHENSIVE PROGRAMS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507B89-8C04-4318-A24A-EFC6F236939B}"/>
              </a:ext>
            </a:extLst>
          </p:cNvPr>
          <p:cNvSpPr txBox="1"/>
          <p:nvPr/>
        </p:nvSpPr>
        <p:spPr>
          <a:xfrm>
            <a:off x="4603275" y="2143323"/>
            <a:ext cx="1884844" cy="642823"/>
          </a:xfrm>
          <a:prstGeom prst="rect">
            <a:avLst/>
          </a:prstGeom>
          <a:solidFill>
            <a:srgbClr val="EAAA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latin typeface="Helvetica Condensed"/>
              </a:rPr>
              <a:t>EQUIPMENT REBATES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153A4-DB98-4736-B0EB-DE98F42E963A}"/>
              </a:ext>
            </a:extLst>
          </p:cNvPr>
          <p:cNvSpPr txBox="1"/>
          <p:nvPr/>
        </p:nvSpPr>
        <p:spPr>
          <a:xfrm>
            <a:off x="-12597" y="1386124"/>
            <a:ext cx="9120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Eligible Sectors: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Commercial, Industrial, Government, Schools, Non-Profit, Institutional and Multifamily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8E12E2-40F9-4967-B298-91D4D7520EF1}"/>
              </a:ext>
            </a:extLst>
          </p:cNvPr>
          <p:cNvSpPr txBox="1"/>
          <p:nvPr/>
        </p:nvSpPr>
        <p:spPr>
          <a:xfrm>
            <a:off x="541116" y="2143323"/>
            <a:ext cx="1864555" cy="636227"/>
          </a:xfrm>
          <a:prstGeom prst="rect">
            <a:avLst/>
          </a:prstGeom>
          <a:solidFill>
            <a:srgbClr val="147BD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Measurement &amp; AUDITS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10AF5C-C25B-494F-AF9B-3B91BFCEF2E2}"/>
              </a:ext>
            </a:extLst>
          </p:cNvPr>
          <p:cNvSpPr txBox="1"/>
          <p:nvPr/>
        </p:nvSpPr>
        <p:spPr>
          <a:xfrm>
            <a:off x="6670432" y="2143323"/>
            <a:ext cx="1844918" cy="629698"/>
          </a:xfrm>
          <a:prstGeom prst="rect">
            <a:avLst/>
          </a:prstGeom>
          <a:solidFill>
            <a:srgbClr val="5E97A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marL="114300" lvl="1" indent="-114300" algn="ctr" defTabSz="622300" rtl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DISTRIBUTED ENERGY RESOURCES</a:t>
            </a:r>
            <a:endParaRPr lang="en-US" sz="1400" u="none" kern="12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A6CFF4-385E-4128-9BD2-64620B74205D}"/>
              </a:ext>
            </a:extLst>
          </p:cNvPr>
          <p:cNvSpPr txBox="1"/>
          <p:nvPr/>
        </p:nvSpPr>
        <p:spPr>
          <a:xfrm>
            <a:off x="5694949" y="5768505"/>
            <a:ext cx="2859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rgbClr val="5E6167"/>
                </a:solidFill>
                <a:latin typeface="Helvetica Condensed"/>
              </a:rPr>
              <a:t>* </a:t>
            </a:r>
            <a:r>
              <a:rPr lang="en-US" sz="1200" i="1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coming</a:t>
            </a:r>
            <a:r>
              <a:rPr lang="en-US" sz="1200" i="1" dirty="0">
                <a:solidFill>
                  <a:srgbClr val="5E6167"/>
                </a:solidFill>
                <a:latin typeface="Helvetica Condensed"/>
              </a:rPr>
              <a:t> soon!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7E277-8B9F-414C-ABE2-7EADE374F31B}"/>
              </a:ext>
            </a:extLst>
          </p:cNvPr>
          <p:cNvSpPr/>
          <p:nvPr/>
        </p:nvSpPr>
        <p:spPr>
          <a:xfrm>
            <a:off x="541116" y="2893129"/>
            <a:ext cx="1853194" cy="305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03BC68-D2AE-4087-A360-36C5C7C03773}"/>
              </a:ext>
            </a:extLst>
          </p:cNvPr>
          <p:cNvSpPr/>
          <p:nvPr/>
        </p:nvSpPr>
        <p:spPr>
          <a:xfrm>
            <a:off x="2567768" y="2899724"/>
            <a:ext cx="1832978" cy="642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CB7817-02CE-48C8-B4A2-F70E21F4B686}"/>
              </a:ext>
            </a:extLst>
          </p:cNvPr>
          <p:cNvSpPr/>
          <p:nvPr/>
        </p:nvSpPr>
        <p:spPr>
          <a:xfrm>
            <a:off x="2547552" y="3829528"/>
            <a:ext cx="1832978" cy="14220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84310A-C983-4C5D-8B2D-C406612857EB}"/>
              </a:ext>
            </a:extLst>
          </p:cNvPr>
          <p:cNvSpPr/>
          <p:nvPr/>
        </p:nvSpPr>
        <p:spPr>
          <a:xfrm>
            <a:off x="4634925" y="2886539"/>
            <a:ext cx="1853194" cy="6560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1666"/>
      </p:ext>
    </p:extLst>
  </p:cSld>
  <p:clrMapOvr>
    <a:masterClrMapping/>
  </p:clrMapOvr>
  <p:transition advClick="0" advTm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FA8004-DB12-4E12-9311-DF0FDBA50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97" y="351027"/>
            <a:ext cx="7785849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41E9FB30-3171-43EF-9FE7-F46F34E94904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/>
              <a:t>Benchmarking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79AD6-239D-426C-A0A1-D15A22083650}"/>
              </a:ext>
            </a:extLst>
          </p:cNvPr>
          <p:cNvSpPr txBox="1"/>
          <p:nvPr/>
        </p:nvSpPr>
        <p:spPr>
          <a:xfrm>
            <a:off x="557561" y="1929023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WHO</a:t>
            </a:r>
            <a:endParaRPr lang="en-US" dirty="0">
              <a:latin typeface="Helvetica Condensed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D34872-D6EC-4D53-9C4D-94AA76B508D2}"/>
              </a:ext>
            </a:extLst>
          </p:cNvPr>
          <p:cNvSpPr txBox="1"/>
          <p:nvPr/>
        </p:nvSpPr>
        <p:spPr>
          <a:xfrm>
            <a:off x="557561" y="3036818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Cost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C2A86F-7145-4023-A1D7-4474ADF7F233}"/>
              </a:ext>
            </a:extLst>
          </p:cNvPr>
          <p:cNvSpPr txBox="1"/>
          <p:nvPr/>
        </p:nvSpPr>
        <p:spPr>
          <a:xfrm>
            <a:off x="473321" y="994043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NJCleanEnergy.com/BENCHMARKING</a:t>
            </a:r>
          </a:p>
        </p:txBody>
      </p:sp>
      <p:pic>
        <p:nvPicPr>
          <p:cNvPr id="39" name="Picture 1" descr="energystar.gif">
            <a:extLst>
              <a:ext uri="{FF2B5EF4-FFF2-40B4-BE49-F238E27FC236}">
                <a16:creationId xmlns:a16="http://schemas.microsoft.com/office/drawing/2014/main" id="{2651DD7C-0F21-4E41-A0E9-B9C15AE350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068" y="2025253"/>
            <a:ext cx="1685668" cy="172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95CFF7E-56AF-4982-B646-9BBE8D689B2F}"/>
              </a:ext>
            </a:extLst>
          </p:cNvPr>
          <p:cNvSpPr txBox="1"/>
          <p:nvPr/>
        </p:nvSpPr>
        <p:spPr>
          <a:xfrm>
            <a:off x="557561" y="3869374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 err="1">
                <a:latin typeface="Helvetica Condensed"/>
              </a:rPr>
              <a:t>WhY</a:t>
            </a:r>
            <a:endParaRPr lang="en-US" dirty="0">
              <a:latin typeface="Helvetica Condense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E1A83A-3647-4676-845D-2C1A06DFFCDA}"/>
              </a:ext>
            </a:extLst>
          </p:cNvPr>
          <p:cNvSpPr txBox="1"/>
          <p:nvPr/>
        </p:nvSpPr>
        <p:spPr>
          <a:xfrm>
            <a:off x="1510795" y="1929023"/>
            <a:ext cx="517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Commercial, Industrial, Agricultural, Government, 501(c)(3) Non-Profit, and Institutional Entities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FD8817-AB13-4286-8242-7E5C8AAA0B14}"/>
              </a:ext>
            </a:extLst>
          </p:cNvPr>
          <p:cNvSpPr txBox="1"/>
          <p:nvPr/>
        </p:nvSpPr>
        <p:spPr>
          <a:xfrm>
            <a:off x="1510796" y="3037698"/>
            <a:ext cx="579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Free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72293C-B9B3-4760-A9BC-C5C1F57E6B0D}"/>
              </a:ext>
            </a:extLst>
          </p:cNvPr>
          <p:cNvSpPr txBox="1"/>
          <p:nvPr/>
        </p:nvSpPr>
        <p:spPr>
          <a:xfrm>
            <a:off x="1510795" y="3869374"/>
            <a:ext cx="700108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Compare your building to other similar buildings nationally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Suggestions for improving operations and maintenance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Personalized incentive program eligibility and account manager follow-up support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ENERGY STAR</a:t>
            </a:r>
            <a:r>
              <a:rPr lang="en-US" i="0" dirty="0">
                <a:solidFill>
                  <a:srgbClr val="5E6167"/>
                </a:solidFill>
                <a:latin typeface="+mj-lt"/>
                <a:ea typeface="+mn-ea"/>
                <a:cs typeface="+mn-cs"/>
              </a:rPr>
              <a:t>®</a:t>
            </a: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 Portfolio Manager account setup and score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47860F-9581-46A6-98B3-D5814B08300B}"/>
              </a:ext>
            </a:extLst>
          </p:cNvPr>
          <p:cNvSpPr txBox="1"/>
          <p:nvPr/>
        </p:nvSpPr>
        <p:spPr>
          <a:xfrm>
            <a:off x="7036068" y="529335"/>
            <a:ext cx="2194559" cy="557784"/>
          </a:xfrm>
          <a:prstGeom prst="rect">
            <a:avLst/>
          </a:prstGeom>
          <a:solidFill>
            <a:srgbClr val="147BD1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Measurement &amp; AUDITS</a:t>
            </a:r>
          </a:p>
        </p:txBody>
      </p:sp>
    </p:spTree>
    <p:extLst>
      <p:ext uri="{BB962C8B-B14F-4D97-AF65-F5344CB8AC3E}">
        <p14:creationId xmlns:p14="http://schemas.microsoft.com/office/powerpoint/2010/main" val="2857778025"/>
      </p:ext>
    </p:extLst>
  </p:cSld>
  <p:clrMapOvr>
    <a:masterClrMapping/>
  </p:clrMapOvr>
  <p:transition advClick="0" advTm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CDD262F-FF7E-4655-B3C8-A5AA08A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C92E17E-FB84-48F3-B89B-A91E34D2851C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/>
              <a:t>Benchmarking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5C1D0-36E4-49A0-8057-098B98A60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60" y="1915262"/>
            <a:ext cx="2730060" cy="354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717CB8-D91F-4D7A-B745-F58F9323E7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8" r="-1"/>
          <a:stretch/>
        </p:blipFill>
        <p:spPr>
          <a:xfrm>
            <a:off x="3241876" y="1915262"/>
            <a:ext cx="2693407" cy="354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DF87D6-C91F-4C89-89B6-8D066497A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839" y="1915262"/>
            <a:ext cx="2733622" cy="3543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F8F09A-D412-4A44-B8FC-388EA573D22E}"/>
              </a:ext>
            </a:extLst>
          </p:cNvPr>
          <p:cNvSpPr txBox="1"/>
          <p:nvPr/>
        </p:nvSpPr>
        <p:spPr>
          <a:xfrm>
            <a:off x="473321" y="994043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NJCleanEnergy.com/BENCHMARKING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224376-6B65-4B74-9FB2-EE1CBF36B3BD}"/>
              </a:ext>
            </a:extLst>
          </p:cNvPr>
          <p:cNvSpPr txBox="1"/>
          <p:nvPr/>
        </p:nvSpPr>
        <p:spPr>
          <a:xfrm>
            <a:off x="7036068" y="529335"/>
            <a:ext cx="2194559" cy="557784"/>
          </a:xfrm>
          <a:prstGeom prst="rect">
            <a:avLst/>
          </a:prstGeom>
          <a:solidFill>
            <a:srgbClr val="147BD1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Measurement &amp; AUDITS</a:t>
            </a:r>
          </a:p>
        </p:txBody>
      </p:sp>
    </p:spTree>
  </p:cSld>
  <p:clrMapOvr>
    <a:masterClrMapping/>
  </p:clrMapOvr>
  <p:transition advClick="0" advTm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CDD262F-FF7E-4655-B3C8-A5AA08A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C92E17E-FB84-48F3-B89B-A91E34D2851C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/>
              <a:t>Multifamily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E3AF90-062D-48DB-B162-0AE2D02012D2}"/>
              </a:ext>
            </a:extLst>
          </p:cNvPr>
          <p:cNvSpPr txBox="1"/>
          <p:nvPr/>
        </p:nvSpPr>
        <p:spPr>
          <a:xfrm>
            <a:off x="463696" y="990579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NJCleanEnergy.com/MULTIFAMILY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C961E1-F8D9-44CB-B9EF-564820668E02}"/>
              </a:ext>
            </a:extLst>
          </p:cNvPr>
          <p:cNvSpPr txBox="1"/>
          <p:nvPr/>
        </p:nvSpPr>
        <p:spPr>
          <a:xfrm>
            <a:off x="557561" y="1673518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WHO</a:t>
            </a:r>
            <a:endParaRPr lang="en-US" dirty="0">
              <a:latin typeface="Helvetica Condense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6A5717-F514-443F-9F78-042F69C64FC9}"/>
              </a:ext>
            </a:extLst>
          </p:cNvPr>
          <p:cNvSpPr txBox="1"/>
          <p:nvPr/>
        </p:nvSpPr>
        <p:spPr>
          <a:xfrm>
            <a:off x="538649" y="3057681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where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BA0A33-9A0A-4F3A-98C2-291EE2FFE340}"/>
              </a:ext>
            </a:extLst>
          </p:cNvPr>
          <p:cNvSpPr txBox="1"/>
          <p:nvPr/>
        </p:nvSpPr>
        <p:spPr>
          <a:xfrm>
            <a:off x="538648" y="3889606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ABOUT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E0FA0-584E-410D-BD1B-D3CE668847C2}"/>
              </a:ext>
            </a:extLst>
          </p:cNvPr>
          <p:cNvSpPr txBox="1"/>
          <p:nvPr/>
        </p:nvSpPr>
        <p:spPr>
          <a:xfrm>
            <a:off x="1934308" y="1673518"/>
            <a:ext cx="4167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Multifamily owner, developer, management company, or homeowners association with five or more dwellings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658BE1-9700-4071-BD0E-17ABF30DC2CE}"/>
              </a:ext>
            </a:extLst>
          </p:cNvPr>
          <p:cNvSpPr txBox="1"/>
          <p:nvPr/>
        </p:nvSpPr>
        <p:spPr>
          <a:xfrm>
            <a:off x="1934309" y="3060653"/>
            <a:ext cx="45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In-unit, common area, and exterior area upgrades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4AF076-C444-4825-8341-37C031BCF466}"/>
              </a:ext>
            </a:extLst>
          </p:cNvPr>
          <p:cNvSpPr txBox="1"/>
          <p:nvPr/>
        </p:nvSpPr>
        <p:spPr>
          <a:xfrm>
            <a:off x="1915396" y="3893790"/>
            <a:ext cx="7001087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A single point of entry for all eligible multifamily premises applying for incentives through the NJCEP portfolio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New construction and existing buildings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Flexibility to do a single-measure or multi-measure bundle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8F7D6A-7050-4419-8BEF-98523EBA8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402" y="1582213"/>
            <a:ext cx="3436496" cy="17990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B46BE75-B09E-4D27-AD02-4BB2C74634B2}"/>
              </a:ext>
            </a:extLst>
          </p:cNvPr>
          <p:cNvSpPr txBox="1"/>
          <p:nvPr/>
        </p:nvSpPr>
        <p:spPr>
          <a:xfrm>
            <a:off x="538648" y="5332220"/>
            <a:ext cx="155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INCENTIVE CAP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38A4AB-B378-4643-9C61-0FC4FF7B1CE4}"/>
              </a:ext>
            </a:extLst>
          </p:cNvPr>
          <p:cNvSpPr txBox="1"/>
          <p:nvPr/>
        </p:nvSpPr>
        <p:spPr>
          <a:xfrm>
            <a:off x="1915396" y="5332220"/>
            <a:ext cx="700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Increased incentives and caps for UEZs, LMI and Municipalities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0FABE0-9F78-439D-B265-2C990DD3F901}"/>
              </a:ext>
            </a:extLst>
          </p:cNvPr>
          <p:cNvSpPr txBox="1"/>
          <p:nvPr/>
        </p:nvSpPr>
        <p:spPr>
          <a:xfrm>
            <a:off x="7036067" y="521450"/>
            <a:ext cx="2194559" cy="557997"/>
          </a:xfrm>
          <a:prstGeom prst="rect">
            <a:avLst/>
          </a:prstGeom>
          <a:solidFill>
            <a:srgbClr val="006C82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Comprehensive</a:t>
            </a:r>
          </a:p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cap="all" dirty="0">
                <a:latin typeface="Helvetica Condensed"/>
              </a:rPr>
              <a:t>Programs</a:t>
            </a:r>
            <a:endParaRPr lang="en-US" sz="1400" b="1" kern="1200" cap="all" baseline="0" dirty="0">
              <a:latin typeface="Helvetica Condensed"/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29EDF30C-58E9-442B-A183-0EDBBE3113DE}"/>
              </a:ext>
            </a:extLst>
          </p:cNvPr>
          <p:cNvSpPr/>
          <p:nvPr/>
        </p:nvSpPr>
        <p:spPr>
          <a:xfrm>
            <a:off x="3024653" y="154371"/>
            <a:ext cx="1131491" cy="998408"/>
          </a:xfrm>
          <a:prstGeom prst="wedgeEllipseCallout">
            <a:avLst>
              <a:gd name="adj1" fmla="val -79491"/>
              <a:gd name="adj2" fmla="val 18329"/>
            </a:avLst>
          </a:prstGeom>
          <a:solidFill>
            <a:srgbClr val="A3C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Soon!</a:t>
            </a:r>
          </a:p>
        </p:txBody>
      </p:sp>
    </p:spTree>
    <p:extLst>
      <p:ext uri="{BB962C8B-B14F-4D97-AF65-F5344CB8AC3E}">
        <p14:creationId xmlns:p14="http://schemas.microsoft.com/office/powerpoint/2010/main" val="3887181807"/>
      </p:ext>
    </p:extLst>
  </p:cSld>
  <p:clrMapOvr>
    <a:masterClrMapping/>
  </p:clrMapOvr>
  <p:transition advClick="0" advTm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CDD262F-FF7E-4655-B3C8-A5AA08A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C92E17E-FB84-48F3-B89B-A91E34D2851C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/>
              <a:t>Multifamily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E3AF90-062D-48DB-B162-0AE2D02012D2}"/>
              </a:ext>
            </a:extLst>
          </p:cNvPr>
          <p:cNvSpPr txBox="1"/>
          <p:nvPr/>
        </p:nvSpPr>
        <p:spPr>
          <a:xfrm>
            <a:off x="463696" y="1000204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NJCleanEnergy.com/MULTIFAMILY</a:t>
            </a: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716323C8-5CC4-4C66-AF71-CD85FDE79F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695645"/>
              </p:ext>
            </p:extLst>
          </p:nvPr>
        </p:nvGraphicFramePr>
        <p:xfrm>
          <a:off x="4043956" y="1805835"/>
          <a:ext cx="3386748" cy="3246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8C80B9F-F230-4810-B4DB-C1BA3ED176C3}"/>
              </a:ext>
            </a:extLst>
          </p:cNvPr>
          <p:cNvSpPr txBox="1"/>
          <p:nvPr/>
        </p:nvSpPr>
        <p:spPr>
          <a:xfrm>
            <a:off x="834649" y="2747213"/>
            <a:ext cx="32093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</a:rPr>
              <a:t>Simple, prescriptive incentives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5E5767"/>
                </a:solidFill>
                <a:effectLst/>
                <a:uLnTx/>
                <a:uFillTx/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</a:rPr>
              <a:t> for most popular building technologies.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5E5767"/>
              </a:solidFill>
              <a:effectLst/>
              <a:uLnTx/>
              <a:uFillTx/>
              <a:latin typeface="Helvetica Condensed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CEA8A8-848D-46A0-8C49-E5264D0D03B6}"/>
              </a:ext>
            </a:extLst>
          </p:cNvPr>
          <p:cNvSpPr txBox="1"/>
          <p:nvPr/>
        </p:nvSpPr>
        <p:spPr>
          <a:xfrm>
            <a:off x="7036067" y="521450"/>
            <a:ext cx="2194559" cy="557997"/>
          </a:xfrm>
          <a:prstGeom prst="rect">
            <a:avLst/>
          </a:prstGeom>
          <a:solidFill>
            <a:srgbClr val="006C82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Comprehensive</a:t>
            </a:r>
          </a:p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cap="all" dirty="0">
                <a:latin typeface="Helvetica Condensed"/>
              </a:rPr>
              <a:t>Programs</a:t>
            </a:r>
            <a:endParaRPr lang="en-US" sz="1400" b="1" kern="1200" cap="all" baseline="0" dirty="0">
              <a:latin typeface="Helvetica Condensed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CE8C4477-72B2-46AB-9ED2-A86ACEA36580}"/>
              </a:ext>
            </a:extLst>
          </p:cNvPr>
          <p:cNvSpPr/>
          <p:nvPr/>
        </p:nvSpPr>
        <p:spPr>
          <a:xfrm>
            <a:off x="3024653" y="154371"/>
            <a:ext cx="1131491" cy="998408"/>
          </a:xfrm>
          <a:prstGeom prst="wedgeEllipseCallout">
            <a:avLst>
              <a:gd name="adj1" fmla="val -79491"/>
              <a:gd name="adj2" fmla="val 18329"/>
            </a:avLst>
          </a:prstGeom>
          <a:solidFill>
            <a:srgbClr val="A3C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Soon!</a:t>
            </a:r>
          </a:p>
        </p:txBody>
      </p:sp>
    </p:spTree>
    <p:extLst>
      <p:ext uri="{BB962C8B-B14F-4D97-AF65-F5344CB8AC3E}">
        <p14:creationId xmlns:p14="http://schemas.microsoft.com/office/powerpoint/2010/main" val="3175243858"/>
      </p:ext>
    </p:extLst>
  </p:cSld>
  <p:clrMapOvr>
    <a:masterClrMapping/>
  </p:clrMapOvr>
  <p:transition advClick="0" advTm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CDD262F-FF7E-4655-B3C8-A5AA08A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16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C92E17E-FB84-48F3-B89B-A91E34D2851C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/>
              <a:t>Pay for Performance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E3AF90-062D-48DB-B162-0AE2D02012D2}"/>
              </a:ext>
            </a:extLst>
          </p:cNvPr>
          <p:cNvSpPr txBox="1"/>
          <p:nvPr/>
        </p:nvSpPr>
        <p:spPr>
          <a:xfrm>
            <a:off x="454071" y="1000204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NJCleanEnergy.com/P4P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4D9EBB-B979-4603-B6E2-3D689FA826C2}"/>
              </a:ext>
            </a:extLst>
          </p:cNvPr>
          <p:cNvSpPr txBox="1"/>
          <p:nvPr/>
        </p:nvSpPr>
        <p:spPr>
          <a:xfrm>
            <a:off x="557561" y="2002047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WHO</a:t>
            </a:r>
            <a:endParaRPr lang="en-US" dirty="0">
              <a:latin typeface="Helvetica Condensed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3C2AA6-5330-4F9F-A47C-E25ECF2626A7}"/>
              </a:ext>
            </a:extLst>
          </p:cNvPr>
          <p:cNvSpPr txBox="1"/>
          <p:nvPr/>
        </p:nvSpPr>
        <p:spPr>
          <a:xfrm>
            <a:off x="557561" y="3107280"/>
            <a:ext cx="137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SIZE TO QUALIFY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A66814-FC2F-490D-A403-1EC687DC35ED}"/>
              </a:ext>
            </a:extLst>
          </p:cNvPr>
          <p:cNvSpPr txBox="1"/>
          <p:nvPr/>
        </p:nvSpPr>
        <p:spPr>
          <a:xfrm>
            <a:off x="557561" y="3901058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ABOUT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DDB93E-D895-400D-9847-37E0D10B509F}"/>
              </a:ext>
            </a:extLst>
          </p:cNvPr>
          <p:cNvSpPr txBox="1"/>
          <p:nvPr/>
        </p:nvSpPr>
        <p:spPr>
          <a:xfrm>
            <a:off x="1934309" y="2002047"/>
            <a:ext cx="516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22300">
              <a:spcAft>
                <a:spcPts val="200"/>
              </a:spcAft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Large C&amp;I existing buildings or new construction seeking two or more energy efficiency measures with a minimum 15% savings</a:t>
            </a:r>
            <a:endParaRPr lang="en-US" dirty="0">
              <a:solidFill>
                <a:srgbClr val="5E6167"/>
              </a:solidFill>
              <a:latin typeface="Helvetica Condensed"/>
              <a:ea typeface="+mn-ea"/>
              <a:cs typeface="+mn-cs"/>
              <a:sym typeface="Lato Bold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05DA91-BC36-47A0-BE33-D3733436EC69}"/>
              </a:ext>
            </a:extLst>
          </p:cNvPr>
          <p:cNvSpPr txBox="1"/>
          <p:nvPr/>
        </p:nvSpPr>
        <p:spPr>
          <a:xfrm>
            <a:off x="1934308" y="3107281"/>
            <a:ext cx="6895475" cy="67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22300">
              <a:lnSpc>
                <a:spcPct val="110000"/>
              </a:lnSpc>
              <a:spcAft>
                <a:spcPts val="200"/>
              </a:spcAft>
            </a:pPr>
            <a:r>
              <a:rPr lang="en-US" dirty="0">
                <a:solidFill>
                  <a:srgbClr val="5E6167"/>
                </a:solidFill>
                <a:latin typeface="Helvetica Condensed"/>
                <a:sym typeface="Lato Bold" charset="0"/>
              </a:rPr>
              <a:t>Annual peak demand 200 kW+ in the previous year for existing buildings or over 50,000 square feet of planned new construction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2D2C22-E7D7-4A7C-9BEE-0882EE941722}"/>
              </a:ext>
            </a:extLst>
          </p:cNvPr>
          <p:cNvSpPr txBox="1"/>
          <p:nvPr/>
        </p:nvSpPr>
        <p:spPr>
          <a:xfrm>
            <a:off x="1934308" y="3901058"/>
            <a:ext cx="7001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22300">
              <a:spcAft>
                <a:spcPts val="200"/>
              </a:spcAft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A pre-approved Participating Partner will streamline the program and guide users through the program phases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E04EC-435E-4D07-9734-EEE3B3467A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571" y="1478139"/>
            <a:ext cx="1709532" cy="12025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1226E5-5A03-47BF-8826-DBB338C2FB63}"/>
              </a:ext>
            </a:extLst>
          </p:cNvPr>
          <p:cNvSpPr txBox="1"/>
          <p:nvPr/>
        </p:nvSpPr>
        <p:spPr>
          <a:xfrm>
            <a:off x="557561" y="4610289"/>
            <a:ext cx="155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 err="1">
                <a:latin typeface="Helvetica Condensed"/>
              </a:rPr>
              <a:t>INCENTIVeCAP</a:t>
            </a:r>
            <a:endParaRPr lang="en-US" dirty="0">
              <a:latin typeface="Helvetica Condense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8C781E-D8D4-4BF7-B717-8CB686A1D5B8}"/>
              </a:ext>
            </a:extLst>
          </p:cNvPr>
          <p:cNvSpPr txBox="1"/>
          <p:nvPr/>
        </p:nvSpPr>
        <p:spPr>
          <a:xfrm>
            <a:off x="1934308" y="4610289"/>
            <a:ext cx="7001087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622300">
              <a:spcAft>
                <a:spcPts val="200"/>
              </a:spcAft>
              <a:buFontTx/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50% of project cost (or 80% for </a:t>
            </a:r>
            <a:r>
              <a:rPr lang="en-US" dirty="0">
                <a:solidFill>
                  <a:srgbClr val="5E6167"/>
                </a:solidFill>
                <a:latin typeface="Helvetica Condensed"/>
              </a:rPr>
              <a:t>UEZ/OZ/ MUNI/K-12 Public Schools) up to $2M per project / $4M per entity annually</a:t>
            </a:r>
            <a:endParaRPr lang="en-US" dirty="0">
              <a:solidFill>
                <a:srgbClr val="5E6167"/>
              </a:solidFill>
              <a:latin typeface="Helvetica Condensed"/>
              <a:ea typeface="+mn-ea"/>
              <a:cs typeface="+mn-cs"/>
            </a:endParaRPr>
          </a:p>
          <a:p>
            <a:pPr marL="114300" lvl="1" indent="-114300" defTabSz="622300">
              <a:spcAft>
                <a:spcPts val="200"/>
              </a:spcAft>
              <a:buFontTx/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Incentive payments #2 and #3 are doubled for </a:t>
            </a:r>
            <a:r>
              <a:rPr lang="en-US" dirty="0">
                <a:solidFill>
                  <a:srgbClr val="5E6167"/>
                </a:solidFill>
                <a:latin typeface="Helvetica Condensed"/>
              </a:rPr>
              <a:t>UEZ/OZ/ MUNI/K-12 Public Schools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CD9D47-8C9B-4B62-B3AC-93D9FB356293}"/>
              </a:ext>
            </a:extLst>
          </p:cNvPr>
          <p:cNvSpPr txBox="1"/>
          <p:nvPr/>
        </p:nvSpPr>
        <p:spPr>
          <a:xfrm>
            <a:off x="7036067" y="521450"/>
            <a:ext cx="2194559" cy="557997"/>
          </a:xfrm>
          <a:prstGeom prst="rect">
            <a:avLst/>
          </a:prstGeom>
          <a:solidFill>
            <a:srgbClr val="006C82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Comprehensive</a:t>
            </a:r>
          </a:p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cap="all" dirty="0">
                <a:latin typeface="Helvetica Condensed"/>
              </a:rPr>
              <a:t>Programs</a:t>
            </a:r>
            <a:endParaRPr lang="en-US" sz="1400" b="1" kern="1200" cap="all" baseline="0" dirty="0">
              <a:latin typeface="Helvetic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37037440"/>
      </p:ext>
    </p:extLst>
  </p:cSld>
  <p:clrMapOvr>
    <a:masterClrMapping/>
  </p:clrMapOvr>
  <p:transition advClick="0" advTm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: Diagonal Corners Rounded 69">
            <a:extLst>
              <a:ext uri="{FF2B5EF4-FFF2-40B4-BE49-F238E27FC236}">
                <a16:creationId xmlns:a16="http://schemas.microsoft.com/office/drawing/2014/main" id="{D236FF2A-BDD4-4A4A-A06F-84582EA578C4}"/>
              </a:ext>
            </a:extLst>
          </p:cNvPr>
          <p:cNvSpPr/>
          <p:nvPr/>
        </p:nvSpPr>
        <p:spPr>
          <a:xfrm>
            <a:off x="5080729" y="4593050"/>
            <a:ext cx="1289818" cy="751954"/>
          </a:xfrm>
          <a:prstGeom prst="round2DiagRect">
            <a:avLst/>
          </a:prstGeom>
          <a:solidFill>
            <a:srgbClr val="EAAA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200" b="1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Incentive #2</a:t>
            </a:r>
          </a:p>
          <a:p>
            <a:pPr algn="ctr">
              <a:spcAft>
                <a:spcPts val="0"/>
              </a:spcAft>
            </a:pPr>
            <a:r>
              <a:rPr lang="en-US" sz="1200" i="1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up to 25% </a:t>
            </a:r>
          </a:p>
          <a:p>
            <a:pPr algn="ctr">
              <a:spcAft>
                <a:spcPts val="0"/>
              </a:spcAft>
            </a:pPr>
            <a:r>
              <a:rPr lang="en-US" sz="1200" i="1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project cost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1D2F79-4D21-4FE1-8491-9E387437153A}"/>
              </a:ext>
            </a:extLst>
          </p:cNvPr>
          <p:cNvSpPr txBox="1"/>
          <p:nvPr/>
        </p:nvSpPr>
        <p:spPr>
          <a:xfrm>
            <a:off x="4922002" y="3236783"/>
            <a:ext cx="16798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5E97AF"/>
                </a:solidFill>
                <a:latin typeface="Helvetica Condensed"/>
                <a:cs typeface="Calibri" panose="020F0502020204030204" pitchFamily="34" charset="0"/>
              </a:rPr>
              <a:t>Installation Verification Report</a:t>
            </a:r>
            <a:endParaRPr lang="en-US" sz="1200" dirty="0">
              <a:solidFill>
                <a:srgbClr val="5E5767"/>
              </a:solidFill>
              <a:latin typeface="Helvetica Condensed"/>
              <a:cs typeface="Calibri" panose="020F0502020204030204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EE466DEC-AB88-43E6-8141-0FBF220F352D}"/>
              </a:ext>
            </a:extLst>
          </p:cNvPr>
          <p:cNvSpPr/>
          <p:nvPr/>
        </p:nvSpPr>
        <p:spPr>
          <a:xfrm>
            <a:off x="7598266" y="4599864"/>
            <a:ext cx="1289818" cy="751954"/>
          </a:xfrm>
          <a:prstGeom prst="round2DiagRect">
            <a:avLst/>
          </a:prstGeom>
          <a:solidFill>
            <a:srgbClr val="EAAA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200" b="1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Incentive #3</a:t>
            </a:r>
          </a:p>
          <a:p>
            <a:pPr algn="ctr">
              <a:spcAft>
                <a:spcPts val="0"/>
              </a:spcAft>
            </a:pPr>
            <a:r>
              <a:rPr lang="en-US" sz="1200" i="1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up to 25% </a:t>
            </a:r>
          </a:p>
          <a:p>
            <a:pPr algn="ctr">
              <a:spcAft>
                <a:spcPts val="0"/>
              </a:spcAft>
            </a:pPr>
            <a:r>
              <a:rPr lang="en-US" sz="1200" i="1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project cost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8A68B45-2535-4FBC-9255-F1F7F01F08A4}"/>
              </a:ext>
            </a:extLst>
          </p:cNvPr>
          <p:cNvSpPr txBox="1"/>
          <p:nvPr/>
        </p:nvSpPr>
        <p:spPr>
          <a:xfrm>
            <a:off x="7416312" y="3236783"/>
            <a:ext cx="16798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5E97AF"/>
                </a:solidFill>
                <a:latin typeface="Helvetica Condensed"/>
                <a:cs typeface="Calibri" panose="020F0502020204030204" pitchFamily="34" charset="0"/>
              </a:rPr>
              <a:t>Verification of Savings</a:t>
            </a:r>
            <a:endParaRPr lang="en-US" sz="1400" dirty="0">
              <a:solidFill>
                <a:srgbClr val="5E5767"/>
              </a:solidFill>
              <a:latin typeface="Helvetica Condensed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Comparison of Performance vs ERP</a:t>
            </a:r>
          </a:p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CDD262F-FF7E-4655-B3C8-A5AA08A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17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C92E17E-FB84-48F3-B89B-A91E34D2851C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/>
              <a:t>Pay for Performance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30EB1D-6827-425D-A3CF-14FB0543F7D9}"/>
              </a:ext>
            </a:extLst>
          </p:cNvPr>
          <p:cNvSpPr txBox="1"/>
          <p:nvPr/>
        </p:nvSpPr>
        <p:spPr>
          <a:xfrm>
            <a:off x="25545" y="3229969"/>
            <a:ext cx="167984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5E97AF"/>
                </a:solidFill>
                <a:latin typeface="Helvetica Condensed"/>
                <a:cs typeface="Calibri" panose="020F0502020204030204" pitchFamily="34" charset="0"/>
              </a:rPr>
              <a:t>Program Enrollment</a:t>
            </a:r>
            <a:endParaRPr lang="en-US" sz="1400" dirty="0">
              <a:solidFill>
                <a:srgbClr val="5E5767"/>
              </a:solidFill>
              <a:latin typeface="Helvetica Condensed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Submission and Approval of Application</a:t>
            </a:r>
          </a:p>
        </p:txBody>
      </p:sp>
      <p:sp>
        <p:nvSpPr>
          <p:cNvPr id="71" name="Rectangle: Diagonal Corners Rounded 70">
            <a:extLst>
              <a:ext uri="{FF2B5EF4-FFF2-40B4-BE49-F238E27FC236}">
                <a16:creationId xmlns:a16="http://schemas.microsoft.com/office/drawing/2014/main" id="{94B34EE8-E306-4A05-89E5-406C9E2FAFB7}"/>
              </a:ext>
            </a:extLst>
          </p:cNvPr>
          <p:cNvSpPr/>
          <p:nvPr/>
        </p:nvSpPr>
        <p:spPr>
          <a:xfrm>
            <a:off x="1840511" y="4561434"/>
            <a:ext cx="1289818" cy="751954"/>
          </a:xfrm>
          <a:prstGeom prst="round2DiagRect">
            <a:avLst/>
          </a:prstGeom>
          <a:solidFill>
            <a:srgbClr val="EAAA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200" b="1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Incentive #1</a:t>
            </a:r>
          </a:p>
          <a:p>
            <a:pPr algn="ctr">
              <a:spcAft>
                <a:spcPts val="0"/>
              </a:spcAft>
            </a:pPr>
            <a:r>
              <a:rPr lang="en-US" sz="1200" i="1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fixed</a:t>
            </a:r>
            <a:endParaRPr 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B196F6-44F1-4ABF-872C-33E811F58AD7}"/>
              </a:ext>
            </a:extLst>
          </p:cNvPr>
          <p:cNvSpPr txBox="1"/>
          <p:nvPr/>
        </p:nvSpPr>
        <p:spPr>
          <a:xfrm>
            <a:off x="1664336" y="3236783"/>
            <a:ext cx="167984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5E97AF"/>
                </a:solidFill>
                <a:latin typeface="Helvetica Condensed"/>
                <a:cs typeface="Calibri" panose="020F0502020204030204" pitchFamily="34" charset="0"/>
              </a:rPr>
              <a:t>Energy Reduction Plan (ERP)</a:t>
            </a:r>
            <a:endParaRPr lang="en-US" sz="1400" dirty="0">
              <a:solidFill>
                <a:srgbClr val="5E5767"/>
              </a:solidFill>
              <a:latin typeface="Helvetica Condensed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Development and Approval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CB1762F-313D-4811-94AC-02F2DA86192B}"/>
              </a:ext>
            </a:extLst>
          </p:cNvPr>
          <p:cNvSpPr txBox="1"/>
          <p:nvPr/>
        </p:nvSpPr>
        <p:spPr>
          <a:xfrm>
            <a:off x="3280796" y="3229969"/>
            <a:ext cx="167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5E97AF"/>
                </a:solidFill>
                <a:latin typeface="Helvetica Condensed"/>
                <a:cs typeface="Calibri" panose="020F0502020204030204" pitchFamily="34" charset="0"/>
              </a:rPr>
              <a:t>Installation of Measures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37A797-ABCB-4870-8144-98015A9452A5}"/>
              </a:ext>
            </a:extLst>
          </p:cNvPr>
          <p:cNvGrpSpPr/>
          <p:nvPr/>
        </p:nvGrpSpPr>
        <p:grpSpPr>
          <a:xfrm>
            <a:off x="309821" y="2011501"/>
            <a:ext cx="8446224" cy="1100064"/>
            <a:chOff x="394364" y="1657884"/>
            <a:chExt cx="8446224" cy="1100064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5D2E8ED-3E58-4657-A4C1-E1C4C04F043A}"/>
                </a:ext>
              </a:extLst>
            </p:cNvPr>
            <p:cNvSpPr txBox="1"/>
            <p:nvPr/>
          </p:nvSpPr>
          <p:spPr>
            <a:xfrm>
              <a:off x="6654532" y="1900575"/>
              <a:ext cx="68738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solidFill>
                    <a:srgbClr val="5E97AF"/>
                  </a:solidFill>
                  <a:latin typeface="Helvetica Condensed"/>
                </a:rPr>
                <a:t>1 year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66F8773-D929-4261-8351-8C8F74F239CA}"/>
                </a:ext>
              </a:extLst>
            </p:cNvPr>
            <p:cNvCxnSpPr>
              <a:cxnSpLocks/>
              <a:stCxn id="44" idx="6"/>
              <a:endCxn id="38" idx="2"/>
            </p:cNvCxnSpPr>
            <p:nvPr/>
          </p:nvCxnSpPr>
          <p:spPr>
            <a:xfrm>
              <a:off x="1499264" y="2197210"/>
              <a:ext cx="6321417" cy="0"/>
            </a:xfrm>
            <a:prstGeom prst="straightConnector1">
              <a:avLst/>
            </a:prstGeom>
            <a:ln w="76200">
              <a:solidFill>
                <a:srgbClr val="5E97AF"/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A434BAD-5B6A-4B2C-8EF2-C19A51886F0D}"/>
                </a:ext>
              </a:extLst>
            </p:cNvPr>
            <p:cNvGrpSpPr/>
            <p:nvPr/>
          </p:nvGrpSpPr>
          <p:grpSpPr>
            <a:xfrm>
              <a:off x="394364" y="1662633"/>
              <a:ext cx="1104900" cy="1069153"/>
              <a:chOff x="1422662" y="2315923"/>
              <a:chExt cx="1104900" cy="1069153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C394844-0116-48F3-B96D-2B9D44F7D37A}"/>
                  </a:ext>
                </a:extLst>
              </p:cNvPr>
              <p:cNvSpPr/>
              <p:nvPr/>
            </p:nvSpPr>
            <p:spPr>
              <a:xfrm>
                <a:off x="1422662" y="2315923"/>
                <a:ext cx="1104900" cy="1069153"/>
              </a:xfrm>
              <a:prstGeom prst="ellipse">
                <a:avLst/>
              </a:prstGeom>
              <a:solidFill>
                <a:srgbClr val="5E97A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Graphic 44" descr="List">
                <a:extLst>
                  <a:ext uri="{FF2B5EF4-FFF2-40B4-BE49-F238E27FC236}">
                    <a16:creationId xmlns:a16="http://schemas.microsoft.com/office/drawing/2014/main" id="{901A85E6-D839-4550-BB16-2074F22A9A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80745" y="2589114"/>
                <a:ext cx="588735" cy="588735"/>
              </a:xfrm>
              <a:prstGeom prst="rect">
                <a:avLst/>
              </a:prstGeom>
            </p:spPr>
          </p:pic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55127D2-9C23-4605-9ECC-CA6B75A089C4}"/>
                </a:ext>
              </a:extLst>
            </p:cNvPr>
            <p:cNvSpPr/>
            <p:nvPr/>
          </p:nvSpPr>
          <p:spPr>
            <a:xfrm>
              <a:off x="2036350" y="1657884"/>
              <a:ext cx="1104900" cy="1069153"/>
            </a:xfrm>
            <a:prstGeom prst="ellipse">
              <a:avLst/>
            </a:prstGeom>
            <a:solidFill>
              <a:srgbClr val="8EB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28E5FA7-087D-440D-B74A-B4BDD5586956}"/>
                </a:ext>
              </a:extLst>
            </p:cNvPr>
            <p:cNvSpPr/>
            <p:nvPr/>
          </p:nvSpPr>
          <p:spPr>
            <a:xfrm>
              <a:off x="3674266" y="1687357"/>
              <a:ext cx="1104900" cy="1069153"/>
            </a:xfrm>
            <a:prstGeom prst="ellipse">
              <a:avLst/>
            </a:prstGeom>
            <a:solidFill>
              <a:srgbClr val="7E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266C3DD-548F-472E-AA34-122DD16D75E1}"/>
                </a:ext>
              </a:extLst>
            </p:cNvPr>
            <p:cNvGrpSpPr/>
            <p:nvPr/>
          </p:nvGrpSpPr>
          <p:grpSpPr>
            <a:xfrm>
              <a:off x="7820681" y="1662633"/>
              <a:ext cx="1019907" cy="1069153"/>
              <a:chOff x="8388913" y="2315923"/>
              <a:chExt cx="1019907" cy="1069153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245C16E-7145-45DA-999E-D20CE6BFE155}"/>
                  </a:ext>
                </a:extLst>
              </p:cNvPr>
              <p:cNvSpPr/>
              <p:nvPr/>
            </p:nvSpPr>
            <p:spPr>
              <a:xfrm>
                <a:off x="8388913" y="2315923"/>
                <a:ext cx="1019907" cy="1069153"/>
              </a:xfrm>
              <a:prstGeom prst="ellipse">
                <a:avLst/>
              </a:prstGeom>
              <a:solidFill>
                <a:srgbClr val="5E97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Graphic 38" descr="Money">
                <a:extLst>
                  <a:ext uri="{FF2B5EF4-FFF2-40B4-BE49-F238E27FC236}">
                    <a16:creationId xmlns:a16="http://schemas.microsoft.com/office/drawing/2014/main" id="{4F0E0CB9-FC5A-47D2-9F4B-CE6A0336DD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637461" y="2554577"/>
                <a:ext cx="522810" cy="566378"/>
              </a:xfrm>
              <a:prstGeom prst="rect">
                <a:avLst/>
              </a:prstGeom>
            </p:spPr>
          </p:pic>
        </p:grpSp>
        <p:pic>
          <p:nvPicPr>
            <p:cNvPr id="46" name="Graphic 45" descr="Money">
              <a:extLst>
                <a:ext uri="{FF2B5EF4-FFF2-40B4-BE49-F238E27FC236}">
                  <a16:creationId xmlns:a16="http://schemas.microsoft.com/office/drawing/2014/main" id="{36039E33-8FE2-4783-98EE-707699009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05611" y="1895116"/>
              <a:ext cx="566378" cy="566378"/>
            </a:xfrm>
            <a:prstGeom prst="rect">
              <a:avLst/>
            </a:prstGeom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37E879E-66E9-487B-8007-D369FF04E317}"/>
                </a:ext>
              </a:extLst>
            </p:cNvPr>
            <p:cNvSpPr/>
            <p:nvPr/>
          </p:nvSpPr>
          <p:spPr>
            <a:xfrm>
              <a:off x="5312182" y="1688795"/>
              <a:ext cx="1104900" cy="1069153"/>
            </a:xfrm>
            <a:prstGeom prst="ellipse">
              <a:avLst/>
            </a:prstGeom>
            <a:solidFill>
              <a:srgbClr val="6EA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Graphic 51" descr="Money">
              <a:extLst>
                <a:ext uri="{FF2B5EF4-FFF2-40B4-BE49-F238E27FC236}">
                  <a16:creationId xmlns:a16="http://schemas.microsoft.com/office/drawing/2014/main" id="{F3532C4D-6954-48F3-A125-FEB6636B5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81443" y="1895116"/>
              <a:ext cx="566378" cy="566378"/>
            </a:xfrm>
            <a:prstGeom prst="rect">
              <a:avLst/>
            </a:prstGeom>
          </p:spPr>
        </p:pic>
        <p:pic>
          <p:nvPicPr>
            <p:cNvPr id="53" name="Graphic 52" descr="Building">
              <a:extLst>
                <a:ext uri="{FF2B5EF4-FFF2-40B4-BE49-F238E27FC236}">
                  <a16:creationId xmlns:a16="http://schemas.microsoft.com/office/drawing/2014/main" id="{AE466561-A4B7-416C-A39F-0FD22F295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30382" y="1913779"/>
              <a:ext cx="592669" cy="592669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889F40D-93D1-40FB-BD98-71DE7CC83C13}"/>
              </a:ext>
            </a:extLst>
          </p:cNvPr>
          <p:cNvSpPr txBox="1"/>
          <p:nvPr/>
        </p:nvSpPr>
        <p:spPr>
          <a:xfrm>
            <a:off x="454071" y="1000204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NJCleanEnergy.com/P4P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0B5DAF-08AB-4AC7-8010-DF23934C5BDF}"/>
              </a:ext>
            </a:extLst>
          </p:cNvPr>
          <p:cNvSpPr txBox="1"/>
          <p:nvPr/>
        </p:nvSpPr>
        <p:spPr>
          <a:xfrm>
            <a:off x="7036067" y="521450"/>
            <a:ext cx="2194559" cy="557997"/>
          </a:xfrm>
          <a:prstGeom prst="rect">
            <a:avLst/>
          </a:prstGeom>
          <a:solidFill>
            <a:srgbClr val="006C82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Comprehensive</a:t>
            </a:r>
          </a:p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cap="all" dirty="0">
                <a:latin typeface="Helvetica Condensed"/>
              </a:rPr>
              <a:t>Programs</a:t>
            </a:r>
            <a:endParaRPr lang="en-US" sz="1400" b="1" kern="1200" cap="all" baseline="0" dirty="0">
              <a:latin typeface="Helvetic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86012854"/>
      </p:ext>
    </p:extLst>
  </p:cSld>
  <p:clrMapOvr>
    <a:masterClrMapping/>
  </p:clrMapOvr>
  <p:transition advClick="0" advTm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CDD262F-FF7E-4655-B3C8-A5AA08A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18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C92E17E-FB84-48F3-B89B-A91E34D2851C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/>
              <a:t>Direct Install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E3AF90-062D-48DB-B162-0AE2D02012D2}"/>
              </a:ext>
            </a:extLst>
          </p:cNvPr>
          <p:cNvSpPr txBox="1"/>
          <p:nvPr/>
        </p:nvSpPr>
        <p:spPr>
          <a:xfrm>
            <a:off x="498714" y="1005290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NJCleanEnergy.com/DI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B69768-AE48-4DED-B915-8E7D3F6A66A6}"/>
              </a:ext>
            </a:extLst>
          </p:cNvPr>
          <p:cNvSpPr txBox="1"/>
          <p:nvPr/>
        </p:nvSpPr>
        <p:spPr>
          <a:xfrm>
            <a:off x="557561" y="1555803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WHO</a:t>
            </a:r>
            <a:endParaRPr lang="en-US" dirty="0">
              <a:latin typeface="Helvetica Condensed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1C7D6A-8730-441B-B115-E785DC2BFDBC}"/>
              </a:ext>
            </a:extLst>
          </p:cNvPr>
          <p:cNvSpPr txBox="1"/>
          <p:nvPr/>
        </p:nvSpPr>
        <p:spPr>
          <a:xfrm>
            <a:off x="557561" y="2591995"/>
            <a:ext cx="137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SIZE TO QUALIFY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FD3000-8D7A-4A87-A571-472B9D08EEE5}"/>
              </a:ext>
            </a:extLst>
          </p:cNvPr>
          <p:cNvSpPr txBox="1"/>
          <p:nvPr/>
        </p:nvSpPr>
        <p:spPr>
          <a:xfrm>
            <a:off x="557560" y="3411276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ABOUT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CA8850-5666-4509-A217-92A7BB96D0D8}"/>
              </a:ext>
            </a:extLst>
          </p:cNvPr>
          <p:cNvSpPr txBox="1"/>
          <p:nvPr/>
        </p:nvSpPr>
        <p:spPr>
          <a:xfrm>
            <a:off x="1934309" y="1555803"/>
            <a:ext cx="4523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22300">
              <a:spcAft>
                <a:spcPts val="200"/>
              </a:spcAft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Small to medium sized C&amp;I existing facilities seeking to replace inefficient equipment</a:t>
            </a:r>
            <a:endParaRPr lang="en-US" dirty="0">
              <a:solidFill>
                <a:srgbClr val="5E6167"/>
              </a:solidFill>
              <a:latin typeface="Helvetica Condensed"/>
              <a:ea typeface="+mn-ea"/>
              <a:cs typeface="+mn-cs"/>
              <a:sym typeface="Lato Bold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9E16A8-4655-4A99-8CA1-6BC41F380756}"/>
              </a:ext>
            </a:extLst>
          </p:cNvPr>
          <p:cNvSpPr txBox="1"/>
          <p:nvPr/>
        </p:nvSpPr>
        <p:spPr>
          <a:xfrm>
            <a:off x="1934308" y="2591996"/>
            <a:ext cx="6895475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defTabSz="622300">
              <a:spcAft>
                <a:spcPts val="200"/>
              </a:spcAft>
              <a:defRPr>
                <a:solidFill>
                  <a:srgbClr val="5E6167"/>
                </a:solidFill>
                <a:latin typeface="Helvetica Condensed"/>
                <a:ea typeface="+mn-ea"/>
                <a:cs typeface="+mn-cs"/>
              </a:defRPr>
            </a:lvl2pPr>
          </a:lstStyle>
          <a:p>
            <a:pPr lvl="1"/>
            <a:r>
              <a:rPr lang="en-US" dirty="0">
                <a:sym typeface="Lato Bold" charset="0"/>
              </a:rPr>
              <a:t>Average annual peak demand &lt;200 kW in the previous 12 months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40049E-AB6F-4A4C-9F4E-01C79A55633F}"/>
              </a:ext>
            </a:extLst>
          </p:cNvPr>
          <p:cNvSpPr txBox="1"/>
          <p:nvPr/>
        </p:nvSpPr>
        <p:spPr>
          <a:xfrm>
            <a:off x="1915397" y="3411277"/>
            <a:ext cx="7001087" cy="94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A pre-approved regional Participating Contractor will do a walk-through evaluation and guide users through the program phases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Fast project turnaround 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25683-7BD6-4944-A1D5-B313317BC7C3}"/>
              </a:ext>
            </a:extLst>
          </p:cNvPr>
          <p:cNvSpPr txBox="1"/>
          <p:nvPr/>
        </p:nvSpPr>
        <p:spPr>
          <a:xfrm>
            <a:off x="557560" y="4750116"/>
            <a:ext cx="155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INCENTIVE CAP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2E3877-D3EE-4F8D-84C6-187AC5996188}"/>
              </a:ext>
            </a:extLst>
          </p:cNvPr>
          <p:cNvSpPr txBox="1"/>
          <p:nvPr/>
        </p:nvSpPr>
        <p:spPr>
          <a:xfrm>
            <a:off x="1934309" y="4750116"/>
            <a:ext cx="7209692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$125,000 incentive funding per project/building ($250K UEZ/OZ/</a:t>
            </a:r>
            <a:r>
              <a:rPr lang="en-US" dirty="0">
                <a:solidFill>
                  <a:srgbClr val="5E6167"/>
                </a:solidFill>
                <a:latin typeface="Helvetica Condensed"/>
              </a:rPr>
              <a:t> MUNI/K-12 Public Schools</a:t>
            </a: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), or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$250,000 per </a:t>
            </a:r>
            <a:r>
              <a:rPr lang="en-US" dirty="0">
                <a:solidFill>
                  <a:srgbClr val="5E6167"/>
                </a:solidFill>
                <a:latin typeface="Helvetica Condensed"/>
              </a:rPr>
              <a:t>entity </a:t>
            </a: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($500K ESIP; $4M UEZ/OZ/ MUNI/K-12 Public Schools)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endParaRPr lang="en-US" dirty="0">
              <a:solidFill>
                <a:srgbClr val="5E6167"/>
              </a:solidFill>
              <a:latin typeface="Helvetica Condensed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2D10B-276B-4A19-B2E3-2D00B8D5F8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t="24924" r="55132" b="32554"/>
          <a:stretch/>
        </p:blipFill>
        <p:spPr>
          <a:xfrm>
            <a:off x="6501482" y="1555802"/>
            <a:ext cx="2481024" cy="7209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015F61-D280-413A-9524-4334F7A8FD64}"/>
              </a:ext>
            </a:extLst>
          </p:cNvPr>
          <p:cNvSpPr txBox="1"/>
          <p:nvPr/>
        </p:nvSpPr>
        <p:spPr>
          <a:xfrm>
            <a:off x="7036067" y="521450"/>
            <a:ext cx="2194559" cy="557997"/>
          </a:xfrm>
          <a:prstGeom prst="rect">
            <a:avLst/>
          </a:prstGeom>
          <a:solidFill>
            <a:srgbClr val="006C82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Comprehensive</a:t>
            </a:r>
          </a:p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cap="all" dirty="0">
                <a:latin typeface="Helvetica Condensed"/>
              </a:rPr>
              <a:t>Programs</a:t>
            </a:r>
            <a:endParaRPr lang="en-US" sz="1400" b="1" kern="1200" cap="all" baseline="0" dirty="0">
              <a:latin typeface="Helvetic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9147084"/>
      </p:ext>
    </p:extLst>
  </p:cSld>
  <p:clrMapOvr>
    <a:masterClrMapping/>
  </p:clrMapOvr>
  <p:transition advClick="0" advTm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CDD262F-FF7E-4655-B3C8-A5AA08A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19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C92E17E-FB84-48F3-B89B-A91E34D2851C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/>
              <a:t>Direct Install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E3AF90-062D-48DB-B162-0AE2D02012D2}"/>
              </a:ext>
            </a:extLst>
          </p:cNvPr>
          <p:cNvSpPr txBox="1"/>
          <p:nvPr/>
        </p:nvSpPr>
        <p:spPr>
          <a:xfrm>
            <a:off x="499380" y="999358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NJCleanEnergy.com/DI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BC69C3-CC77-4B24-AA4C-5C24FD32900D}"/>
              </a:ext>
            </a:extLst>
          </p:cNvPr>
          <p:cNvSpPr/>
          <p:nvPr/>
        </p:nvSpPr>
        <p:spPr>
          <a:xfrm>
            <a:off x="791915" y="4340686"/>
            <a:ext cx="4974403" cy="561252"/>
          </a:xfrm>
          <a:prstGeom prst="roundRect">
            <a:avLst/>
          </a:prstGeom>
          <a:solidFill>
            <a:srgbClr val="5E9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9DD2C5-BDCD-4640-8C80-9306423C7C67}"/>
              </a:ext>
            </a:extLst>
          </p:cNvPr>
          <p:cNvSpPr/>
          <p:nvPr/>
        </p:nvSpPr>
        <p:spPr>
          <a:xfrm>
            <a:off x="5766318" y="4340686"/>
            <a:ext cx="2424839" cy="561252"/>
          </a:xfrm>
          <a:prstGeom prst="roundRect">
            <a:avLst/>
          </a:prstGeom>
          <a:solidFill>
            <a:srgbClr val="898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8E292F6-BAB2-48E7-B7BE-C3F8723CB226}"/>
              </a:ext>
            </a:extLst>
          </p:cNvPr>
          <p:cNvSpPr/>
          <p:nvPr/>
        </p:nvSpPr>
        <p:spPr>
          <a:xfrm>
            <a:off x="6643397" y="2295299"/>
            <a:ext cx="1547760" cy="567599"/>
          </a:xfrm>
          <a:prstGeom prst="roundRect">
            <a:avLst/>
          </a:prstGeom>
          <a:solidFill>
            <a:srgbClr val="898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B92455D-2B4C-43A7-A719-34FA42D29202}"/>
              </a:ext>
            </a:extLst>
          </p:cNvPr>
          <p:cNvSpPr/>
          <p:nvPr/>
        </p:nvSpPr>
        <p:spPr>
          <a:xfrm>
            <a:off x="791915" y="2301440"/>
            <a:ext cx="5851482" cy="567599"/>
          </a:xfrm>
          <a:prstGeom prst="roundRect">
            <a:avLst/>
          </a:prstGeom>
          <a:solidFill>
            <a:srgbClr val="5E9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6EA878-462B-4B37-9C19-8FB4C3D03553}"/>
              </a:ext>
            </a:extLst>
          </p:cNvPr>
          <p:cNvSpPr txBox="1"/>
          <p:nvPr/>
        </p:nvSpPr>
        <p:spPr>
          <a:xfrm>
            <a:off x="768213" y="1610181"/>
            <a:ext cx="568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defTabSz="622300">
              <a:spcAft>
                <a:spcPts val="200"/>
              </a:spcAft>
              <a:defRPr>
                <a:solidFill>
                  <a:srgbClr val="5E6167"/>
                </a:solidFill>
                <a:latin typeface="Helvetica Condensed"/>
                <a:ea typeface="+mn-ea"/>
                <a:cs typeface="+mn-cs"/>
              </a:defRPr>
            </a:lvl2pPr>
          </a:lstStyle>
          <a:p>
            <a:pPr lvl="1"/>
            <a:r>
              <a:rPr lang="en-US" sz="1600" b="1" dirty="0"/>
              <a:t>Facilities in Urban Enterprise Zones (UEZ), Opportunity Zones (OZ), municipalities, and K-12 public schools: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541255-6894-48DC-A828-75D080B8F7CA}"/>
              </a:ext>
            </a:extLst>
          </p:cNvPr>
          <p:cNvSpPr txBox="1"/>
          <p:nvPr/>
        </p:nvSpPr>
        <p:spPr>
          <a:xfrm>
            <a:off x="768213" y="3943998"/>
            <a:ext cx="4362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defTabSz="622300">
              <a:spcAft>
                <a:spcPts val="200"/>
              </a:spcAft>
              <a:defRPr>
                <a:solidFill>
                  <a:srgbClr val="5E6167"/>
                </a:solidFill>
                <a:latin typeface="Helvetica Condensed"/>
                <a:ea typeface="+mn-ea"/>
                <a:cs typeface="+mn-cs"/>
              </a:defRPr>
            </a:lvl2pPr>
          </a:lstStyle>
          <a:p>
            <a:pPr lvl="1"/>
            <a:r>
              <a:rPr lang="en-US" sz="1600" b="1" dirty="0"/>
              <a:t>All other eligible facilities: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5EF271-808A-44F4-854C-378CA692AE15}"/>
              </a:ext>
            </a:extLst>
          </p:cNvPr>
          <p:cNvSpPr txBox="1"/>
          <p:nvPr/>
        </p:nvSpPr>
        <p:spPr>
          <a:xfrm>
            <a:off x="1621778" y="2397744"/>
            <a:ext cx="4142794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defTabSz="622300">
              <a:spcAft>
                <a:spcPts val="200"/>
              </a:spcAft>
              <a:defRPr>
                <a:solidFill>
                  <a:srgbClr val="5E6167"/>
                </a:solidFill>
                <a:latin typeface="Helvetica Condensed"/>
                <a:ea typeface="+mn-ea"/>
                <a:cs typeface="+mn-cs"/>
              </a:defRPr>
            </a:lvl2pPr>
          </a:lstStyle>
          <a:p>
            <a:pPr lvl="1" algn="ctr"/>
            <a:r>
              <a:rPr lang="en-US" b="1" dirty="0">
                <a:solidFill>
                  <a:schemeClr val="bg1"/>
                </a:solidFill>
              </a:rPr>
              <a:t>INCENTIVE FUNDING</a:t>
            </a:r>
          </a:p>
          <a:p>
            <a:pPr lvl="1" algn="ctr"/>
            <a:endParaRPr lang="en-US" dirty="0">
              <a:solidFill>
                <a:schemeClr val="bg1"/>
              </a:solidFill>
            </a:endParaRPr>
          </a:p>
          <a:p>
            <a:pPr lvl="1" algn="ctr"/>
            <a:r>
              <a:rPr lang="en-US" dirty="0">
                <a:solidFill>
                  <a:srgbClr val="5E97AF"/>
                </a:solidFill>
              </a:rPr>
              <a:t>Up to </a:t>
            </a:r>
            <a:r>
              <a:rPr lang="en-US" b="1" dirty="0">
                <a:solidFill>
                  <a:srgbClr val="5E97AF"/>
                </a:solidFill>
              </a:rPr>
              <a:t>80%</a:t>
            </a:r>
            <a:r>
              <a:rPr lang="en-US" dirty="0">
                <a:solidFill>
                  <a:srgbClr val="5E97AF"/>
                </a:solidFill>
              </a:rPr>
              <a:t> of installed cost is paid directly to the contractor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C57354-6118-41A5-B4D6-21BB67D1738E}"/>
              </a:ext>
            </a:extLst>
          </p:cNvPr>
          <p:cNvSpPr txBox="1"/>
          <p:nvPr/>
        </p:nvSpPr>
        <p:spPr>
          <a:xfrm>
            <a:off x="6557113" y="2397744"/>
            <a:ext cx="1708688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defTabSz="622300">
              <a:spcAft>
                <a:spcPts val="200"/>
              </a:spcAft>
              <a:defRPr>
                <a:solidFill>
                  <a:srgbClr val="5E6167"/>
                </a:solidFill>
                <a:latin typeface="Helvetica Condensed"/>
                <a:ea typeface="+mn-ea"/>
                <a:cs typeface="+mn-cs"/>
              </a:defRPr>
            </a:lvl2pPr>
          </a:lstStyle>
          <a:p>
            <a:pPr lvl="1" algn="ctr"/>
            <a:r>
              <a:rPr lang="en-US" b="1" dirty="0">
                <a:solidFill>
                  <a:schemeClr val="bg1"/>
                </a:solidFill>
              </a:rPr>
              <a:t>CUSTOMER</a:t>
            </a:r>
          </a:p>
          <a:p>
            <a:pPr lvl="1" algn="ctr"/>
            <a:endParaRPr lang="en-US" dirty="0">
              <a:solidFill>
                <a:srgbClr val="5E5767"/>
              </a:solidFill>
            </a:endParaRPr>
          </a:p>
          <a:p>
            <a:pPr lvl="1" algn="ctr"/>
            <a:r>
              <a:rPr lang="en-US" dirty="0">
                <a:solidFill>
                  <a:srgbClr val="5E5767"/>
                </a:solidFill>
              </a:rPr>
              <a:t>20% of installed cost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3A0EF2-FCFC-40B4-B9B5-43A5C0721635}"/>
              </a:ext>
            </a:extLst>
          </p:cNvPr>
          <p:cNvSpPr txBox="1"/>
          <p:nvPr/>
        </p:nvSpPr>
        <p:spPr>
          <a:xfrm>
            <a:off x="1207719" y="4429030"/>
            <a:ext cx="4142794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defTabSz="622300">
              <a:spcAft>
                <a:spcPts val="200"/>
              </a:spcAft>
              <a:defRPr>
                <a:solidFill>
                  <a:srgbClr val="5E6167"/>
                </a:solidFill>
                <a:latin typeface="Helvetica Condensed"/>
                <a:ea typeface="+mn-ea"/>
                <a:cs typeface="+mn-cs"/>
              </a:defRPr>
            </a:lvl2pPr>
          </a:lstStyle>
          <a:p>
            <a:pPr lvl="1" algn="ctr"/>
            <a:r>
              <a:rPr lang="en-US" b="1" dirty="0">
                <a:solidFill>
                  <a:schemeClr val="bg1"/>
                </a:solidFill>
              </a:rPr>
              <a:t>INCENTIVE FUNDING</a:t>
            </a:r>
          </a:p>
          <a:p>
            <a:pPr lvl="1" algn="ctr"/>
            <a:endParaRPr lang="en-US" dirty="0">
              <a:solidFill>
                <a:srgbClr val="5E97AF"/>
              </a:solidFill>
            </a:endParaRPr>
          </a:p>
          <a:p>
            <a:pPr lvl="1" algn="ctr"/>
            <a:r>
              <a:rPr lang="en-US" dirty="0">
                <a:solidFill>
                  <a:srgbClr val="5E97AF"/>
                </a:solidFill>
              </a:rPr>
              <a:t>Up to </a:t>
            </a:r>
            <a:r>
              <a:rPr lang="en-US" b="1" dirty="0">
                <a:solidFill>
                  <a:srgbClr val="5E97AF"/>
                </a:solidFill>
              </a:rPr>
              <a:t>70%</a:t>
            </a:r>
            <a:r>
              <a:rPr lang="en-US" dirty="0">
                <a:solidFill>
                  <a:srgbClr val="5E97AF"/>
                </a:solidFill>
              </a:rPr>
              <a:t> of installed cost is paid directly to the contractor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C0E3AC-B0C7-4926-94A0-23908C56C60B}"/>
              </a:ext>
            </a:extLst>
          </p:cNvPr>
          <p:cNvSpPr txBox="1"/>
          <p:nvPr/>
        </p:nvSpPr>
        <p:spPr>
          <a:xfrm>
            <a:off x="6124393" y="4433749"/>
            <a:ext cx="1708688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defTabSz="622300">
              <a:spcAft>
                <a:spcPts val="200"/>
              </a:spcAft>
              <a:defRPr>
                <a:solidFill>
                  <a:srgbClr val="5E6167"/>
                </a:solidFill>
                <a:latin typeface="Helvetica Condensed"/>
                <a:ea typeface="+mn-ea"/>
                <a:cs typeface="+mn-cs"/>
              </a:defRPr>
            </a:lvl2pPr>
          </a:lstStyle>
          <a:p>
            <a:pPr lvl="1" algn="ctr"/>
            <a:r>
              <a:rPr lang="en-US" b="1" dirty="0">
                <a:solidFill>
                  <a:schemeClr val="bg1"/>
                </a:solidFill>
              </a:rPr>
              <a:t>CUSTOMER</a:t>
            </a:r>
          </a:p>
          <a:p>
            <a:pPr lvl="1" algn="ctr"/>
            <a:endParaRPr lang="en-US" dirty="0">
              <a:solidFill>
                <a:srgbClr val="5E5767"/>
              </a:solidFill>
            </a:endParaRPr>
          </a:p>
          <a:p>
            <a:pPr lvl="1" algn="ctr"/>
            <a:r>
              <a:rPr lang="en-US" dirty="0">
                <a:solidFill>
                  <a:srgbClr val="5E5767"/>
                </a:solidFill>
              </a:rPr>
              <a:t>30% of installed cost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170C90-CB97-40F8-B0E3-A119A5610A99}"/>
              </a:ext>
            </a:extLst>
          </p:cNvPr>
          <p:cNvSpPr txBox="1"/>
          <p:nvPr/>
        </p:nvSpPr>
        <p:spPr>
          <a:xfrm>
            <a:off x="7036067" y="521450"/>
            <a:ext cx="2194559" cy="557997"/>
          </a:xfrm>
          <a:prstGeom prst="rect">
            <a:avLst/>
          </a:prstGeom>
          <a:solidFill>
            <a:srgbClr val="006C82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Comprehensive</a:t>
            </a:r>
          </a:p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cap="all" dirty="0">
                <a:latin typeface="Helvetica Condensed"/>
              </a:rPr>
              <a:t>Programs</a:t>
            </a:r>
            <a:endParaRPr lang="en-US" sz="1400" b="1" kern="1200" cap="all" baseline="0" dirty="0">
              <a:latin typeface="Helvetic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61704088"/>
      </p:ext>
    </p:extLst>
  </p:cSld>
  <p:clrMapOvr>
    <a:masterClrMapping/>
  </p:clrMapOvr>
  <p:transition advClick="0" advTm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5">
            <a:extLst>
              <a:ext uri="{FF2B5EF4-FFF2-40B4-BE49-F238E27FC236}">
                <a16:creationId xmlns:a16="http://schemas.microsoft.com/office/drawing/2014/main" id="{F838F4AB-6C52-4ABE-B08B-B05F59E7C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99" y="5372100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 defTabSz="647700">
              <a:spcBef>
                <a:spcPts val="1700"/>
              </a:spcBef>
            </a:pPr>
            <a:r>
              <a:rPr lang="en-US" sz="2000" dirty="0">
                <a:solidFill>
                  <a:srgbClr val="9A9A9A"/>
                </a:solidFill>
                <a:latin typeface="Helvetica Condensed"/>
                <a:ea typeface="Arial Unicode MS" panose="020B0604020202020204" pitchFamily="34" charset="-128"/>
                <a:cs typeface="Arial" panose="020B0604020202020204" pitchFamily="34" charset="0"/>
                <a:sym typeface="Lato Regular" charset="0"/>
              </a:rPr>
              <a:t>September 19, 2019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6A2AA0E-EDEC-4C80-A1AB-A756AE20D706}"/>
              </a:ext>
            </a:extLst>
          </p:cNvPr>
          <p:cNvSpPr txBox="1">
            <a:spLocks/>
          </p:cNvSpPr>
          <p:nvPr/>
        </p:nvSpPr>
        <p:spPr bwMode="auto">
          <a:xfrm>
            <a:off x="1020818" y="2027220"/>
            <a:ext cx="7102364" cy="14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Wingdings" charset="2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cap="small" dirty="0"/>
              <a:t>C&amp; I Programs Presentation</a:t>
            </a:r>
            <a:endParaRPr lang="en-US" dirty="0"/>
          </a:p>
          <a:p>
            <a:r>
              <a:rPr lang="en-US" b="1" dirty="0"/>
              <a:t>The Boathouse at Mercer County Lake</a:t>
            </a:r>
            <a:endParaRPr lang="en-US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E33EAFE6-1283-4590-8FF0-5090795564ED}"/>
              </a:ext>
            </a:extLst>
          </p:cNvPr>
          <p:cNvSpPr txBox="1">
            <a:spLocks/>
          </p:cNvSpPr>
          <p:nvPr/>
        </p:nvSpPr>
        <p:spPr bwMode="auto">
          <a:xfrm>
            <a:off x="678301" y="433146"/>
            <a:ext cx="7772400" cy="116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800" dirty="0">
                <a:latin typeface="Helvetica Condensed"/>
                <a:cs typeface="Arial" panose="020B0604020202020204" pitchFamily="34" charset="0"/>
              </a:rPr>
              <a:t>New Jersey’s </a:t>
            </a:r>
            <a:br>
              <a:rPr lang="en-US" sz="4800" dirty="0">
                <a:latin typeface="Helvetica Condensed"/>
                <a:cs typeface="Arial" panose="020B0604020202020204" pitchFamily="34" charset="0"/>
              </a:rPr>
            </a:br>
            <a:r>
              <a:rPr lang="en-US" sz="4800" dirty="0">
                <a:latin typeface="Helvetica Condensed"/>
                <a:cs typeface="Arial" panose="020B0604020202020204" pitchFamily="34" charset="0"/>
              </a:rPr>
              <a:t>Clean Energy </a:t>
            </a:r>
            <a:r>
              <a:rPr lang="en-US" sz="4800" dirty="0" err="1">
                <a:latin typeface="Helvetica Condensed"/>
                <a:cs typeface="Arial" panose="020B0604020202020204" pitchFamily="34" charset="0"/>
              </a:rPr>
              <a:t>Program</a:t>
            </a:r>
            <a:r>
              <a:rPr lang="en-US" sz="4800" baseline="30000" dirty="0" err="1">
                <a:latin typeface="Helvetica Condensed"/>
                <a:cs typeface="Arial" panose="020B0604020202020204" pitchFamily="34" charset="0"/>
              </a:rPr>
              <a:t>TM</a:t>
            </a:r>
            <a:endParaRPr lang="en-US" sz="4800" baseline="30000" dirty="0">
              <a:latin typeface="Helvetica Condensed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6F6DA6-94B9-48B5-BA4F-9F382967AD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/>
        </p:blipFill>
        <p:spPr>
          <a:xfrm>
            <a:off x="0" y="5938962"/>
            <a:ext cx="2698647" cy="855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538FFC-0C38-4141-86E3-C605CD429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003" y="6112205"/>
            <a:ext cx="1713775" cy="50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3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CDD262F-FF7E-4655-B3C8-A5AA08A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20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C92E17E-FB84-48F3-B89B-A91E34D2851C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3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E3AF90-062D-48DB-B162-0AE2D02012D2}"/>
              </a:ext>
            </a:extLst>
          </p:cNvPr>
          <p:cNvSpPr txBox="1"/>
          <p:nvPr/>
        </p:nvSpPr>
        <p:spPr>
          <a:xfrm>
            <a:off x="5103217" y="995283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NJCleanEnergy.com/CTEEP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7AF787-C5D2-40FA-878A-869BED2887FE}"/>
              </a:ext>
            </a:extLst>
          </p:cNvPr>
          <p:cNvSpPr txBox="1"/>
          <p:nvPr/>
        </p:nvSpPr>
        <p:spPr>
          <a:xfrm>
            <a:off x="557560" y="345106"/>
            <a:ext cx="4178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defTabSz="622300">
              <a:spcAft>
                <a:spcPts val="200"/>
              </a:spcAft>
              <a:defRPr>
                <a:solidFill>
                  <a:srgbClr val="5E6167"/>
                </a:solidFill>
                <a:latin typeface="Helvetica Condensed"/>
                <a:ea typeface="+mn-ea"/>
                <a:cs typeface="+mn-cs"/>
              </a:defRPr>
            </a:lvl2pPr>
          </a:lstStyle>
          <a:p>
            <a:pPr lvl="1"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Customer Tailored  </a:t>
            </a:r>
          </a:p>
          <a:p>
            <a:pPr lvl="1"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Energy Efficiency Pilot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4FD54-BF2E-44BF-BEA0-841B2167A058}"/>
              </a:ext>
            </a:extLst>
          </p:cNvPr>
          <p:cNvSpPr txBox="1"/>
          <p:nvPr/>
        </p:nvSpPr>
        <p:spPr>
          <a:xfrm>
            <a:off x="557560" y="1509810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WHO</a:t>
            </a:r>
            <a:endParaRPr lang="en-US" dirty="0">
              <a:latin typeface="Helvetica Condense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D9EBC9-998A-4E3D-90C7-3EF95BD34686}"/>
              </a:ext>
            </a:extLst>
          </p:cNvPr>
          <p:cNvSpPr txBox="1"/>
          <p:nvPr/>
        </p:nvSpPr>
        <p:spPr>
          <a:xfrm>
            <a:off x="557560" y="2279483"/>
            <a:ext cx="137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SIZE TO QUALIFY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27208B-AF14-47D8-8803-0AD54C989E5A}"/>
              </a:ext>
            </a:extLst>
          </p:cNvPr>
          <p:cNvSpPr txBox="1"/>
          <p:nvPr/>
        </p:nvSpPr>
        <p:spPr>
          <a:xfrm>
            <a:off x="557560" y="3158677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ABOUT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5B1699-2E77-4CE0-82B0-952944613771}"/>
              </a:ext>
            </a:extLst>
          </p:cNvPr>
          <p:cNvSpPr txBox="1"/>
          <p:nvPr/>
        </p:nvSpPr>
        <p:spPr>
          <a:xfrm>
            <a:off x="1934307" y="1514982"/>
            <a:ext cx="689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22300">
              <a:spcAft>
                <a:spcPts val="200"/>
              </a:spcAft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C&amp;I customers seeking a streamlined/single application for participants submitting for multiple different technology types</a:t>
            </a:r>
            <a:endParaRPr lang="en-US" dirty="0">
              <a:solidFill>
                <a:srgbClr val="5E6167"/>
              </a:solidFill>
              <a:latin typeface="Helvetica Condensed"/>
              <a:ea typeface="+mn-ea"/>
              <a:cs typeface="+mn-cs"/>
              <a:sym typeface="Lato Bold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3DD45-688B-4EB3-BC70-090E691DC6B0}"/>
              </a:ext>
            </a:extLst>
          </p:cNvPr>
          <p:cNvSpPr txBox="1"/>
          <p:nvPr/>
        </p:nvSpPr>
        <p:spPr>
          <a:xfrm>
            <a:off x="1934306" y="2293884"/>
            <a:ext cx="689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defTabSz="622300">
              <a:spcAft>
                <a:spcPts val="200"/>
              </a:spcAft>
              <a:defRPr>
                <a:solidFill>
                  <a:srgbClr val="5E6167"/>
                </a:solidFill>
                <a:latin typeface="Helvetica Condensed"/>
                <a:ea typeface="+mn-ea"/>
                <a:cs typeface="+mn-cs"/>
              </a:defRPr>
            </a:lvl2pPr>
          </a:lstStyle>
          <a:p>
            <a:pPr lvl="1">
              <a:buClr>
                <a:srgbClr val="029035"/>
              </a:buClr>
            </a:pPr>
            <a:r>
              <a:rPr lang="en-US" dirty="0">
                <a:sym typeface="Lato Bold" charset="0"/>
              </a:rPr>
              <a:t>N/A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D43E4A-D944-4EBC-8506-1EC18C02E560}"/>
              </a:ext>
            </a:extLst>
          </p:cNvPr>
          <p:cNvSpPr txBox="1"/>
          <p:nvPr/>
        </p:nvSpPr>
        <p:spPr>
          <a:xfrm>
            <a:off x="1915394" y="3098434"/>
            <a:ext cx="722860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On site assistance available 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One application form for multiple prescriptive or custom measures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Utilizes </a:t>
            </a:r>
            <a:r>
              <a:rPr lang="en-US" dirty="0" err="1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SmartStart</a:t>
            </a: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 Incentives 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Additional technical incentive available to offset soft costs associated with developing and planning custom projects</a:t>
            </a:r>
            <a:endParaRPr lang="en-US" sz="1000" dirty="0">
              <a:solidFill>
                <a:srgbClr val="5E6167"/>
              </a:solidFill>
              <a:latin typeface="Helvetica Condensed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2B4B13-FA81-4D61-8269-85E3DA55EECA}"/>
              </a:ext>
            </a:extLst>
          </p:cNvPr>
          <p:cNvSpPr txBox="1"/>
          <p:nvPr/>
        </p:nvSpPr>
        <p:spPr>
          <a:xfrm>
            <a:off x="557559" y="4676169"/>
            <a:ext cx="155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INCENTIVE CAP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2E3626-94E6-4EDE-89D9-5B46EE5504F0}"/>
              </a:ext>
            </a:extLst>
          </p:cNvPr>
          <p:cNvSpPr txBox="1"/>
          <p:nvPr/>
        </p:nvSpPr>
        <p:spPr>
          <a:xfrm>
            <a:off x="1915394" y="4676169"/>
            <a:ext cx="6124634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22300">
              <a:spcAft>
                <a:spcPts val="200"/>
              </a:spcAft>
            </a:pPr>
            <a:r>
              <a:rPr lang="en-US" dirty="0">
                <a:solidFill>
                  <a:srgbClr val="5E6167"/>
                </a:solidFill>
                <a:latin typeface="Helvetica Condensed"/>
              </a:rPr>
              <a:t>Maximum incentive per entity is the lesser of:</a:t>
            </a:r>
          </a:p>
          <a:p>
            <a:pPr marL="571500" lvl="2" indent="-114300" defTabSz="622300">
              <a:spcAft>
                <a:spcPts val="200"/>
              </a:spcAft>
              <a:buChar char="•"/>
            </a:pPr>
            <a:r>
              <a:rPr lang="en-US" sz="1400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$250,000 entity cap,</a:t>
            </a:r>
          </a:p>
          <a:p>
            <a:pPr marL="571500" lvl="2" indent="-114300" defTabSz="622300">
              <a:spcAft>
                <a:spcPts val="200"/>
              </a:spcAft>
              <a:buChar char="•"/>
            </a:pPr>
            <a:r>
              <a:rPr lang="en-US" sz="1400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50% of eligible project costs, or </a:t>
            </a:r>
          </a:p>
          <a:p>
            <a:pPr marL="571500" lvl="2" indent="-114300" defTabSz="622300">
              <a:spcAft>
                <a:spcPts val="200"/>
              </a:spcAft>
              <a:buChar char="•"/>
            </a:pPr>
            <a:r>
              <a:rPr lang="en-US" sz="1400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Buy-down to 1-year payback</a:t>
            </a:r>
          </a:p>
          <a:p>
            <a:pPr marL="0" lvl="1" defTabSz="622300">
              <a:spcAft>
                <a:spcPts val="200"/>
              </a:spcAft>
            </a:pPr>
            <a:r>
              <a:rPr lang="en-US" sz="1400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Up to $10,000 for technical assistance of custom project evaluation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8D8FBF-ED50-4A77-97D7-6DB0A049887E}"/>
              </a:ext>
            </a:extLst>
          </p:cNvPr>
          <p:cNvSpPr txBox="1"/>
          <p:nvPr/>
        </p:nvSpPr>
        <p:spPr>
          <a:xfrm>
            <a:off x="6949441" y="534837"/>
            <a:ext cx="2194559" cy="557997"/>
          </a:xfrm>
          <a:prstGeom prst="rect">
            <a:avLst/>
          </a:prstGeom>
          <a:solidFill>
            <a:srgbClr val="006C82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Comprehensive</a:t>
            </a:r>
          </a:p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cap="all" dirty="0">
                <a:latin typeface="Helvetica Condensed"/>
              </a:rPr>
              <a:t>Programs</a:t>
            </a:r>
            <a:endParaRPr lang="en-US" sz="1400" b="1" kern="1200" cap="all" baseline="0" dirty="0">
              <a:latin typeface="Helvetica Condensed"/>
            </a:endParaRP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C47E83FF-F6E5-4041-B2C9-0EDB1C2AC7EF}"/>
              </a:ext>
            </a:extLst>
          </p:cNvPr>
          <p:cNvSpPr/>
          <p:nvPr/>
        </p:nvSpPr>
        <p:spPr>
          <a:xfrm>
            <a:off x="7121477" y="4781022"/>
            <a:ext cx="1837103" cy="1447013"/>
          </a:xfrm>
          <a:prstGeom prst="wedgeEllipseCallout">
            <a:avLst>
              <a:gd name="adj1" fmla="val -46571"/>
              <a:gd name="adj2" fmla="val -55422"/>
            </a:avLst>
          </a:prstGeom>
          <a:solidFill>
            <a:srgbClr val="5E97A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635504-7E09-4D58-8EAF-57AF8CE1A888}"/>
              </a:ext>
            </a:extLst>
          </p:cNvPr>
          <p:cNvSpPr txBox="1"/>
          <p:nvPr/>
        </p:nvSpPr>
        <p:spPr>
          <a:xfrm>
            <a:off x="7137334" y="5161782"/>
            <a:ext cx="1825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</a:rPr>
              <a:t>Same incentive values as SmartStart</a:t>
            </a:r>
          </a:p>
        </p:txBody>
      </p:sp>
    </p:spTree>
    <p:extLst>
      <p:ext uri="{BB962C8B-B14F-4D97-AF65-F5344CB8AC3E}">
        <p14:creationId xmlns:p14="http://schemas.microsoft.com/office/powerpoint/2010/main" val="2443078046"/>
      </p:ext>
    </p:extLst>
  </p:cSld>
  <p:clrMapOvr>
    <a:masterClrMapping/>
  </p:clrMapOvr>
  <p:transition advClick="0" advTm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5E7A66F-D05A-49FC-88EB-C3836A2A0529}"/>
              </a:ext>
            </a:extLst>
          </p:cNvPr>
          <p:cNvSpPr/>
          <p:nvPr/>
        </p:nvSpPr>
        <p:spPr>
          <a:xfrm>
            <a:off x="297624" y="4982968"/>
            <a:ext cx="8449916" cy="613254"/>
          </a:xfrm>
          <a:prstGeom prst="rect">
            <a:avLst/>
          </a:prstGeom>
          <a:solidFill>
            <a:srgbClr val="5E97A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9678D8D-03A1-4429-B7A0-1883750DDDD3}"/>
              </a:ext>
            </a:extLst>
          </p:cNvPr>
          <p:cNvSpPr/>
          <p:nvPr/>
        </p:nvSpPr>
        <p:spPr>
          <a:xfrm>
            <a:off x="297624" y="4287802"/>
            <a:ext cx="8449916" cy="613254"/>
          </a:xfrm>
          <a:prstGeom prst="rect">
            <a:avLst/>
          </a:prstGeom>
          <a:solidFill>
            <a:srgbClr val="5E97A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C30DAD-AD89-4A56-AF37-CF57C7BA6486}"/>
              </a:ext>
            </a:extLst>
          </p:cNvPr>
          <p:cNvSpPr/>
          <p:nvPr/>
        </p:nvSpPr>
        <p:spPr>
          <a:xfrm>
            <a:off x="297624" y="3578555"/>
            <a:ext cx="8449916" cy="613254"/>
          </a:xfrm>
          <a:prstGeom prst="rect">
            <a:avLst/>
          </a:prstGeom>
          <a:solidFill>
            <a:srgbClr val="5E97A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CDD262F-FF7E-4655-B3C8-A5AA08A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21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C92E17E-FB84-48F3-B89B-A91E34D2851C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3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2716C8-2617-41ED-A349-0D2B0243C0F9}"/>
              </a:ext>
            </a:extLst>
          </p:cNvPr>
          <p:cNvSpPr txBox="1"/>
          <p:nvPr/>
        </p:nvSpPr>
        <p:spPr>
          <a:xfrm>
            <a:off x="3078363" y="2997770"/>
            <a:ext cx="1780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5E97AF"/>
                </a:solidFill>
                <a:latin typeface="Helvetica Condensed"/>
                <a:cs typeface="Calibri" panose="020F0502020204030204" pitchFamily="34" charset="0"/>
              </a:rPr>
              <a:t>Energy Efficiency Plan Approval</a:t>
            </a:r>
            <a:endParaRPr lang="en-US" sz="1200" dirty="0">
              <a:solidFill>
                <a:srgbClr val="5E5767"/>
              </a:solidFill>
              <a:latin typeface="Helvetica Condensed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C3ED4C-A75C-49ED-B6C4-C45FE577BCFF}"/>
              </a:ext>
            </a:extLst>
          </p:cNvPr>
          <p:cNvSpPr txBox="1"/>
          <p:nvPr/>
        </p:nvSpPr>
        <p:spPr>
          <a:xfrm>
            <a:off x="4934935" y="2997770"/>
            <a:ext cx="189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5E97AF"/>
                </a:solidFill>
                <a:latin typeface="Helvetica Condensed"/>
                <a:cs typeface="Calibri" panose="020F0502020204030204" pitchFamily="34" charset="0"/>
              </a:rPr>
              <a:t>Installation Complete</a:t>
            </a:r>
            <a:endParaRPr lang="en-US" sz="1200" dirty="0">
              <a:solidFill>
                <a:srgbClr val="5E5767"/>
              </a:solidFill>
              <a:latin typeface="Helvetica Condensed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5F7803D-709C-48F3-B693-EF8289F5FE34}"/>
              </a:ext>
            </a:extLst>
          </p:cNvPr>
          <p:cNvGrpSpPr/>
          <p:nvPr/>
        </p:nvGrpSpPr>
        <p:grpSpPr>
          <a:xfrm>
            <a:off x="3521519" y="2158924"/>
            <a:ext cx="866893" cy="838846"/>
            <a:chOff x="1420091" y="2334807"/>
            <a:chExt cx="1104900" cy="106915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B3AF7B6-7DC4-4FBD-BD90-443BBCA406BD}"/>
                </a:ext>
              </a:extLst>
            </p:cNvPr>
            <p:cNvSpPr/>
            <p:nvPr/>
          </p:nvSpPr>
          <p:spPr>
            <a:xfrm>
              <a:off x="1420091" y="2334807"/>
              <a:ext cx="1104900" cy="1069153"/>
            </a:xfrm>
            <a:prstGeom prst="ellipse">
              <a:avLst/>
            </a:prstGeom>
            <a:solidFill>
              <a:srgbClr val="5E9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43" descr="List">
              <a:extLst>
                <a:ext uri="{FF2B5EF4-FFF2-40B4-BE49-F238E27FC236}">
                  <a16:creationId xmlns:a16="http://schemas.microsoft.com/office/drawing/2014/main" id="{C6C6D8AD-0C22-4216-93E8-1F2BC0C98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72489" y="2570453"/>
              <a:ext cx="588735" cy="588735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E72D1D1-2538-4AAF-BD42-C1371EFA6F94}"/>
              </a:ext>
            </a:extLst>
          </p:cNvPr>
          <p:cNvSpPr txBox="1"/>
          <p:nvPr/>
        </p:nvSpPr>
        <p:spPr>
          <a:xfrm>
            <a:off x="6853651" y="2997770"/>
            <a:ext cx="194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5E97AF"/>
                </a:solidFill>
                <a:latin typeface="Helvetica Condensed"/>
                <a:cs typeface="Calibri" panose="020F0502020204030204" pitchFamily="34" charset="0"/>
              </a:rPr>
              <a:t>Performance Verification</a:t>
            </a:r>
            <a:endParaRPr lang="en-US" sz="1200" dirty="0">
              <a:solidFill>
                <a:srgbClr val="5E5767"/>
              </a:solidFill>
              <a:latin typeface="Helvetica Condensed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E1C8D0-FC15-418D-8606-D1A94D58B1E4}"/>
              </a:ext>
            </a:extLst>
          </p:cNvPr>
          <p:cNvGrpSpPr/>
          <p:nvPr/>
        </p:nvGrpSpPr>
        <p:grpSpPr>
          <a:xfrm>
            <a:off x="7365716" y="2158924"/>
            <a:ext cx="866893" cy="838846"/>
            <a:chOff x="7230299" y="1904354"/>
            <a:chExt cx="1104900" cy="106915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8D38922-8D7D-497F-BB08-9A992AD62C69}"/>
                </a:ext>
              </a:extLst>
            </p:cNvPr>
            <p:cNvSpPr/>
            <p:nvPr/>
          </p:nvSpPr>
          <p:spPr>
            <a:xfrm>
              <a:off x="7230299" y="1904354"/>
              <a:ext cx="1104900" cy="1069153"/>
            </a:xfrm>
            <a:prstGeom prst="ellipse">
              <a:avLst/>
            </a:prstGeom>
            <a:solidFill>
              <a:srgbClr val="5E9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Graphic 2" descr="Checklist">
              <a:extLst>
                <a:ext uri="{FF2B5EF4-FFF2-40B4-BE49-F238E27FC236}">
                  <a16:creationId xmlns:a16="http://schemas.microsoft.com/office/drawing/2014/main" id="{5E2ABA9C-A528-4355-902C-8B5999A2A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77155" y="2141396"/>
              <a:ext cx="588735" cy="58873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E747EBA-2CF0-409A-BD2B-294190909771}"/>
              </a:ext>
            </a:extLst>
          </p:cNvPr>
          <p:cNvGrpSpPr/>
          <p:nvPr/>
        </p:nvGrpSpPr>
        <p:grpSpPr>
          <a:xfrm>
            <a:off x="5443617" y="2158924"/>
            <a:ext cx="866893" cy="838846"/>
            <a:chOff x="5299447" y="1904354"/>
            <a:chExt cx="1104900" cy="106915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1A2C7C2-3666-4FC4-8CBD-53F1B5042786}"/>
                </a:ext>
              </a:extLst>
            </p:cNvPr>
            <p:cNvSpPr/>
            <p:nvPr/>
          </p:nvSpPr>
          <p:spPr>
            <a:xfrm>
              <a:off x="5299447" y="1904354"/>
              <a:ext cx="1104900" cy="1069153"/>
            </a:xfrm>
            <a:prstGeom prst="ellipse">
              <a:avLst/>
            </a:prstGeom>
            <a:solidFill>
              <a:srgbClr val="5E9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Lightbulb">
              <a:extLst>
                <a:ext uri="{FF2B5EF4-FFF2-40B4-BE49-F238E27FC236}">
                  <a16:creationId xmlns:a16="http://schemas.microsoft.com/office/drawing/2014/main" id="{E92BF33B-0E26-463E-B98C-B8F3F181B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83858" y="2141153"/>
              <a:ext cx="588735" cy="588735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3D35E2A-7011-40F4-8C79-627326235A4A}"/>
              </a:ext>
            </a:extLst>
          </p:cNvPr>
          <p:cNvSpPr txBox="1"/>
          <p:nvPr/>
        </p:nvSpPr>
        <p:spPr>
          <a:xfrm>
            <a:off x="297624" y="1611963"/>
            <a:ext cx="5970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Payment schedule based on program variation: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69D4035-6653-4D50-A44D-57C63F008983}"/>
              </a:ext>
            </a:extLst>
          </p:cNvPr>
          <p:cNvSpPr txBox="1"/>
          <p:nvPr/>
        </p:nvSpPr>
        <p:spPr>
          <a:xfrm>
            <a:off x="384913" y="3601866"/>
            <a:ext cx="2562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Technical Assistance (Optional)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3519CF-43B7-43BF-BD0A-F726AED7C892}"/>
              </a:ext>
            </a:extLst>
          </p:cNvPr>
          <p:cNvSpPr txBox="1"/>
          <p:nvPr/>
        </p:nvSpPr>
        <p:spPr>
          <a:xfrm>
            <a:off x="384913" y="4318397"/>
            <a:ext cx="2562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CTEEP Prescriptive Measures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E7CF1C-A888-4F99-9D9A-85E50E356E95}"/>
              </a:ext>
            </a:extLst>
          </p:cNvPr>
          <p:cNvSpPr txBox="1"/>
          <p:nvPr/>
        </p:nvSpPr>
        <p:spPr>
          <a:xfrm>
            <a:off x="384913" y="5120318"/>
            <a:ext cx="2562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CTEEP Custom Measures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3C44ED-B3DD-458A-9A51-2670EFE28E2C}"/>
              </a:ext>
            </a:extLst>
          </p:cNvPr>
          <p:cNvSpPr txBox="1"/>
          <p:nvPr/>
        </p:nvSpPr>
        <p:spPr>
          <a:xfrm>
            <a:off x="3433524" y="3711491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50%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537CA3-E167-49BE-84E1-CC8DC7F25D1E}"/>
              </a:ext>
            </a:extLst>
          </p:cNvPr>
          <p:cNvSpPr txBox="1"/>
          <p:nvPr/>
        </p:nvSpPr>
        <p:spPr>
          <a:xfrm>
            <a:off x="5408915" y="3719327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50%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EB95669-D78E-4581-9952-FA7003CA6186}"/>
              </a:ext>
            </a:extLst>
          </p:cNvPr>
          <p:cNvSpPr txBox="1"/>
          <p:nvPr/>
        </p:nvSpPr>
        <p:spPr>
          <a:xfrm>
            <a:off x="5373183" y="4432832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100%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2F392DA-41CC-419B-AF86-522746B99526}"/>
              </a:ext>
            </a:extLst>
          </p:cNvPr>
          <p:cNvSpPr txBox="1"/>
          <p:nvPr/>
        </p:nvSpPr>
        <p:spPr>
          <a:xfrm>
            <a:off x="5408915" y="5123740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90%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641C22-334A-4343-8D1A-5BE70406F5CC}"/>
              </a:ext>
            </a:extLst>
          </p:cNvPr>
          <p:cNvSpPr txBox="1"/>
          <p:nvPr/>
        </p:nvSpPr>
        <p:spPr>
          <a:xfrm>
            <a:off x="7246712" y="5120318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10%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A34825-212D-4809-80BD-E5BD93E96894}"/>
              </a:ext>
            </a:extLst>
          </p:cNvPr>
          <p:cNvSpPr txBox="1"/>
          <p:nvPr/>
        </p:nvSpPr>
        <p:spPr>
          <a:xfrm>
            <a:off x="6949441" y="534837"/>
            <a:ext cx="2194559" cy="557997"/>
          </a:xfrm>
          <a:prstGeom prst="rect">
            <a:avLst/>
          </a:prstGeom>
          <a:solidFill>
            <a:srgbClr val="006C82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Comprehensive</a:t>
            </a:r>
          </a:p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cap="all" dirty="0">
                <a:latin typeface="Helvetica Condensed"/>
              </a:rPr>
              <a:t>Programs</a:t>
            </a:r>
            <a:endParaRPr lang="en-US" sz="1400" b="1" kern="1200" cap="all" baseline="0" dirty="0">
              <a:latin typeface="Helvetica Condensed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D4CAC9-9CD3-4A68-8BBF-0ADF7C707860}"/>
              </a:ext>
            </a:extLst>
          </p:cNvPr>
          <p:cNvSpPr txBox="1"/>
          <p:nvPr/>
        </p:nvSpPr>
        <p:spPr>
          <a:xfrm>
            <a:off x="5103217" y="995283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NJCleanEnergy.com/CTEEP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B1F28C-1C3F-4067-A68D-FAB67C581385}"/>
              </a:ext>
            </a:extLst>
          </p:cNvPr>
          <p:cNvSpPr txBox="1"/>
          <p:nvPr/>
        </p:nvSpPr>
        <p:spPr>
          <a:xfrm>
            <a:off x="557560" y="345106"/>
            <a:ext cx="4178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defTabSz="622300">
              <a:spcAft>
                <a:spcPts val="200"/>
              </a:spcAft>
              <a:defRPr>
                <a:solidFill>
                  <a:srgbClr val="5E6167"/>
                </a:solidFill>
                <a:latin typeface="Helvetica Condensed"/>
                <a:ea typeface="+mn-ea"/>
                <a:cs typeface="+mn-cs"/>
              </a:defRPr>
            </a:lvl2pPr>
          </a:lstStyle>
          <a:p>
            <a:pPr lvl="1"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Customer Tailored  </a:t>
            </a:r>
          </a:p>
          <a:p>
            <a:pPr lvl="1"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Energy Efficiency Pilot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6EBDE5-B574-46DD-9FC6-436C74E616E8}"/>
              </a:ext>
            </a:extLst>
          </p:cNvPr>
          <p:cNvCxnSpPr/>
          <p:nvPr/>
        </p:nvCxnSpPr>
        <p:spPr>
          <a:xfrm>
            <a:off x="4941711" y="3578555"/>
            <a:ext cx="0" cy="2031749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C44E6E-6E5B-4125-B784-E89BBDB17C98}"/>
              </a:ext>
            </a:extLst>
          </p:cNvPr>
          <p:cNvCxnSpPr/>
          <p:nvPr/>
        </p:nvCxnSpPr>
        <p:spPr>
          <a:xfrm>
            <a:off x="6853183" y="3578555"/>
            <a:ext cx="0" cy="2031749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4A0F0A5-B7F2-4969-9F89-1E3F49D83772}"/>
              </a:ext>
            </a:extLst>
          </p:cNvPr>
          <p:cNvCxnSpPr/>
          <p:nvPr/>
        </p:nvCxnSpPr>
        <p:spPr>
          <a:xfrm>
            <a:off x="3030238" y="3578555"/>
            <a:ext cx="0" cy="2031749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182247"/>
      </p:ext>
    </p:extLst>
  </p:cSld>
  <p:clrMapOvr>
    <a:masterClrMapping/>
  </p:clrMapOvr>
  <p:transition advClick="0" advTm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CDD262F-FF7E-4655-B3C8-A5AA08A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22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C92E17E-FB84-48F3-B89B-A91E34D2851C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 err="1"/>
              <a:t>SmartStart</a:t>
            </a:r>
            <a:endParaRPr lang="en-US" sz="3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E3AF90-062D-48DB-B162-0AE2D02012D2}"/>
              </a:ext>
            </a:extLst>
          </p:cNvPr>
          <p:cNvSpPr txBox="1"/>
          <p:nvPr/>
        </p:nvSpPr>
        <p:spPr>
          <a:xfrm>
            <a:off x="454071" y="1000204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NJCleanEnergy.com/SSB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D69F64-E6B0-417D-A45A-BBAA433F58D4}"/>
              </a:ext>
            </a:extLst>
          </p:cNvPr>
          <p:cNvSpPr txBox="1"/>
          <p:nvPr/>
        </p:nvSpPr>
        <p:spPr>
          <a:xfrm>
            <a:off x="476459" y="1602192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WHO</a:t>
            </a:r>
            <a:endParaRPr lang="en-US" dirty="0">
              <a:latin typeface="Helvetica Condense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474F66-C0E7-4108-A1A3-1B26E2773E00}"/>
              </a:ext>
            </a:extLst>
          </p:cNvPr>
          <p:cNvSpPr txBox="1"/>
          <p:nvPr/>
        </p:nvSpPr>
        <p:spPr>
          <a:xfrm>
            <a:off x="476459" y="2472674"/>
            <a:ext cx="137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SIZE TO QUALIFY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CE869C-ED31-4210-ADEB-9112DCC90261}"/>
              </a:ext>
            </a:extLst>
          </p:cNvPr>
          <p:cNvSpPr txBox="1"/>
          <p:nvPr/>
        </p:nvSpPr>
        <p:spPr>
          <a:xfrm>
            <a:off x="487610" y="3183389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ABOUT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8E7AE5-F232-49B8-B806-71EA98578588}"/>
              </a:ext>
            </a:extLst>
          </p:cNvPr>
          <p:cNvSpPr txBox="1"/>
          <p:nvPr/>
        </p:nvSpPr>
        <p:spPr>
          <a:xfrm>
            <a:off x="1853205" y="2492423"/>
            <a:ext cx="689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defTabSz="622300">
              <a:spcAft>
                <a:spcPts val="200"/>
              </a:spcAft>
              <a:defRPr>
                <a:solidFill>
                  <a:srgbClr val="5E6167"/>
                </a:solidFill>
                <a:latin typeface="Helvetica Condensed"/>
                <a:ea typeface="+mn-ea"/>
                <a:cs typeface="+mn-cs"/>
              </a:defRPr>
            </a:lvl2pPr>
          </a:lstStyle>
          <a:p>
            <a:pPr lvl="1"/>
            <a:r>
              <a:rPr lang="en-US" dirty="0">
                <a:sym typeface="Lato Bold" charset="0"/>
              </a:rPr>
              <a:t>N/A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AFA7F2-66E0-4A54-8AE9-E6A57824498E}"/>
              </a:ext>
            </a:extLst>
          </p:cNvPr>
          <p:cNvSpPr txBox="1"/>
          <p:nvPr/>
        </p:nvSpPr>
        <p:spPr>
          <a:xfrm>
            <a:off x="1848944" y="3183389"/>
            <a:ext cx="6998464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Individual high efficiency equipment rebates for new construction, renovation, remodeling, equipment replacement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Prescriptive and custom designed measures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Pre-approval required for lighting ≥ $100,000 and </a:t>
            </a:r>
            <a:r>
              <a:rPr lang="en-US" u="sng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all</a:t>
            </a: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 custom measures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3F9A19-E1CF-4A29-A735-308FAB982788}"/>
              </a:ext>
            </a:extLst>
          </p:cNvPr>
          <p:cNvSpPr txBox="1"/>
          <p:nvPr/>
        </p:nvSpPr>
        <p:spPr>
          <a:xfrm>
            <a:off x="476459" y="4811086"/>
            <a:ext cx="155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INCENTIVE CAP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52AD1E-7784-4459-A15F-E0EF24582EDB}"/>
              </a:ext>
            </a:extLst>
          </p:cNvPr>
          <p:cNvSpPr txBox="1"/>
          <p:nvPr/>
        </p:nvSpPr>
        <p:spPr>
          <a:xfrm>
            <a:off x="1853205" y="4760805"/>
            <a:ext cx="7209692" cy="139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Prescriptive: $500,000 for each electric or gas account</a:t>
            </a:r>
          </a:p>
          <a:p>
            <a:pPr marL="114300" lvl="1" indent="-114300" defTabSz="622300">
              <a:spcAft>
                <a:spcPts val="200"/>
              </a:spcAft>
              <a:buFontTx/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Custom, lesser of the following:</a:t>
            </a:r>
          </a:p>
          <a:p>
            <a:pPr marL="571500" lvl="2" indent="-114300" defTabSz="622300">
              <a:spcAft>
                <a:spcPts val="200"/>
              </a:spcAft>
              <a:buFontTx/>
              <a:buChar char="•"/>
            </a:pPr>
            <a:r>
              <a:rPr lang="en-US" sz="1400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$0.16/kWh and/or $1.60/</a:t>
            </a:r>
            <a:r>
              <a:rPr lang="en-US" sz="1400" dirty="0" err="1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therm</a:t>
            </a:r>
            <a:r>
              <a:rPr lang="en-US" sz="1400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 saved annually;</a:t>
            </a:r>
          </a:p>
          <a:p>
            <a:pPr marL="571500" lvl="2" indent="-114300" defTabSz="622300">
              <a:spcAft>
                <a:spcPts val="200"/>
              </a:spcAft>
              <a:buFontTx/>
              <a:buChar char="•"/>
            </a:pPr>
            <a:r>
              <a:rPr lang="en-US" sz="1400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50% of incremental installed cost; and</a:t>
            </a:r>
          </a:p>
          <a:p>
            <a:pPr marL="571500" lvl="2" indent="-114300" defTabSz="622300">
              <a:spcAft>
                <a:spcPts val="200"/>
              </a:spcAft>
              <a:buFontTx/>
              <a:buChar char="•"/>
            </a:pPr>
            <a:r>
              <a:rPr lang="en-US" sz="1400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Buy-down to 1 year payback based on incremental cost and savings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E4D49F-054C-43CD-956A-D0AA1282BB0F}"/>
              </a:ext>
            </a:extLst>
          </p:cNvPr>
          <p:cNvSpPr txBox="1"/>
          <p:nvPr/>
        </p:nvSpPr>
        <p:spPr>
          <a:xfrm>
            <a:off x="1837793" y="1552829"/>
            <a:ext cx="4620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22300">
              <a:spcAft>
                <a:spcPts val="200"/>
              </a:spcAft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All C&amp;I: Commercial, Industrial, Agricultural, Government, Non-Profit and Institutional customers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5912BF-3A41-4488-A581-36A184B6DB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11" y="1715386"/>
            <a:ext cx="2100269" cy="10501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4D8605-70D1-4F33-B14A-0655709F673D}"/>
              </a:ext>
            </a:extLst>
          </p:cNvPr>
          <p:cNvSpPr txBox="1"/>
          <p:nvPr/>
        </p:nvSpPr>
        <p:spPr>
          <a:xfrm>
            <a:off x="6949441" y="534837"/>
            <a:ext cx="2194559" cy="557997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Equipment </a:t>
            </a:r>
          </a:p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rebates</a:t>
            </a:r>
          </a:p>
        </p:txBody>
      </p:sp>
    </p:spTree>
    <p:extLst>
      <p:ext uri="{BB962C8B-B14F-4D97-AF65-F5344CB8AC3E}">
        <p14:creationId xmlns:p14="http://schemas.microsoft.com/office/powerpoint/2010/main" val="1233328852"/>
      </p:ext>
    </p:extLst>
  </p:cSld>
  <p:clrMapOvr>
    <a:masterClrMapping/>
  </p:clrMapOvr>
  <p:transition advClick="0" advTm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CDD262F-FF7E-4655-B3C8-A5AA08A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23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C92E17E-FB84-48F3-B89B-A91E34D2851C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 err="1"/>
              <a:t>SmartStart</a:t>
            </a:r>
            <a:endParaRPr lang="en-US" sz="3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E3AF90-062D-48DB-B162-0AE2D02012D2}"/>
              </a:ext>
            </a:extLst>
          </p:cNvPr>
          <p:cNvSpPr txBox="1"/>
          <p:nvPr/>
        </p:nvSpPr>
        <p:spPr>
          <a:xfrm>
            <a:off x="454071" y="1000204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NJCleanEnergy.com/SSB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5E661F-4FC7-47F4-9E5D-E07BA11B749A}"/>
              </a:ext>
            </a:extLst>
          </p:cNvPr>
          <p:cNvSpPr txBox="1"/>
          <p:nvPr/>
        </p:nvSpPr>
        <p:spPr>
          <a:xfrm>
            <a:off x="4966" y="2087982"/>
            <a:ext cx="437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>
                <a:solidFill>
                  <a:srgbClr val="5E97AF"/>
                </a:solidFill>
                <a:latin typeface="Helvetica Condensed"/>
                <a:cs typeface="Calibri" panose="020F0502020204030204" pitchFamily="34" charset="0"/>
              </a:rPr>
              <a:t>Prescriptive Incentives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1296A7-EF7C-4A10-B100-282250109300}"/>
              </a:ext>
            </a:extLst>
          </p:cNvPr>
          <p:cNvSpPr txBox="1"/>
          <p:nvPr/>
        </p:nvSpPr>
        <p:spPr>
          <a:xfrm>
            <a:off x="4417910" y="2087982"/>
            <a:ext cx="437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>
                <a:solidFill>
                  <a:srgbClr val="5E97AF"/>
                </a:solidFill>
                <a:latin typeface="Helvetica Condensed"/>
                <a:cs typeface="Calibri" panose="020F0502020204030204" pitchFamily="34" charset="0"/>
              </a:rPr>
              <a:t>Custom Incentives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FC950E-8AA8-4793-9A3B-6BC93603B540}"/>
              </a:ext>
            </a:extLst>
          </p:cNvPr>
          <p:cNvGrpSpPr/>
          <p:nvPr/>
        </p:nvGrpSpPr>
        <p:grpSpPr>
          <a:xfrm>
            <a:off x="1737029" y="1394635"/>
            <a:ext cx="602447" cy="645222"/>
            <a:chOff x="2102787" y="1394635"/>
            <a:chExt cx="602447" cy="64522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EDC06DF-9130-41D8-A429-3F4508D6E83A}"/>
                </a:ext>
              </a:extLst>
            </p:cNvPr>
            <p:cNvSpPr/>
            <p:nvPr/>
          </p:nvSpPr>
          <p:spPr>
            <a:xfrm>
              <a:off x="2102787" y="1394635"/>
              <a:ext cx="602447" cy="645222"/>
            </a:xfrm>
            <a:prstGeom prst="ellipse">
              <a:avLst/>
            </a:prstGeom>
            <a:solidFill>
              <a:srgbClr val="5E9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 descr="Lightbulb and gear">
              <a:extLst>
                <a:ext uri="{FF2B5EF4-FFF2-40B4-BE49-F238E27FC236}">
                  <a16:creationId xmlns:a16="http://schemas.microsoft.com/office/drawing/2014/main" id="{A6CB5CA6-82C5-4B71-9293-557024605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69583" y="1472433"/>
              <a:ext cx="479668" cy="47966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262881-EFF5-413B-9B5E-40E6467AD233}"/>
              </a:ext>
            </a:extLst>
          </p:cNvPr>
          <p:cNvGrpSpPr/>
          <p:nvPr/>
        </p:nvGrpSpPr>
        <p:grpSpPr>
          <a:xfrm>
            <a:off x="6310757" y="1407079"/>
            <a:ext cx="602447" cy="645222"/>
            <a:chOff x="6577361" y="1408317"/>
            <a:chExt cx="602447" cy="64522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8BEBF6E-D322-4EA4-B648-A0031676B3AA}"/>
                </a:ext>
              </a:extLst>
            </p:cNvPr>
            <p:cNvSpPr/>
            <p:nvPr/>
          </p:nvSpPr>
          <p:spPr>
            <a:xfrm>
              <a:off x="6577361" y="1408317"/>
              <a:ext cx="602447" cy="645222"/>
            </a:xfrm>
            <a:prstGeom prst="ellipse">
              <a:avLst/>
            </a:prstGeom>
            <a:solidFill>
              <a:srgbClr val="5E9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 descr="Mining tools">
              <a:extLst>
                <a:ext uri="{FF2B5EF4-FFF2-40B4-BE49-F238E27FC236}">
                  <a16:creationId xmlns:a16="http://schemas.microsoft.com/office/drawing/2014/main" id="{6AA81BEF-C578-4B61-9B15-9E6A570C1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60877" y="1513220"/>
              <a:ext cx="435416" cy="4354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5518C2A-A58A-485F-9FB2-04ADCFEE12C2}"/>
              </a:ext>
            </a:extLst>
          </p:cNvPr>
          <p:cNvSpPr txBox="1"/>
          <p:nvPr/>
        </p:nvSpPr>
        <p:spPr>
          <a:xfrm>
            <a:off x="527642" y="2447729"/>
            <a:ext cx="2648695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E5767"/>
                </a:solidFill>
                <a:latin typeface="Helvetica Condensed"/>
              </a:rPr>
              <a:t>Lighting &amp; Lighting Controls</a:t>
            </a:r>
          </a:p>
          <a:p>
            <a:pPr marL="285750" lvl="1" indent="-285750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E5767"/>
                </a:solidFill>
                <a:latin typeface="Helvetica Condensed"/>
              </a:rPr>
              <a:t>Packaged HVAC</a:t>
            </a:r>
          </a:p>
          <a:p>
            <a:pPr marL="285750" lvl="1" indent="-285750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E5767"/>
                </a:solidFill>
                <a:latin typeface="Helvetica Condensed"/>
              </a:rPr>
              <a:t>Boilers &amp; Water Heaters</a:t>
            </a:r>
          </a:p>
          <a:p>
            <a:pPr marL="285750" lvl="1" indent="-285750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E5767"/>
                </a:solidFill>
                <a:latin typeface="Helvetica Condensed"/>
              </a:rPr>
              <a:t>Chillers</a:t>
            </a:r>
          </a:p>
          <a:p>
            <a:pPr marL="285750" lvl="1" indent="-285750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E5767"/>
                </a:solidFill>
                <a:latin typeface="Helvetica Condensed"/>
              </a:rPr>
              <a:t>VFDs</a:t>
            </a:r>
          </a:p>
          <a:p>
            <a:pPr marL="285750" lvl="1" indent="-285750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E5767"/>
                </a:solidFill>
                <a:latin typeface="Helvetica Condensed"/>
              </a:rPr>
              <a:t>Food Service</a:t>
            </a:r>
          </a:p>
          <a:p>
            <a:pPr marL="285750" lvl="1" indent="-285750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E5767"/>
                </a:solidFill>
                <a:latin typeface="Helvetica Condensed"/>
              </a:rPr>
              <a:t>Refrigeration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E5767"/>
              </a:solidFill>
              <a:latin typeface="Helvetica Condensed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69D627-F6F7-473A-B49C-CC53D1B544B8}"/>
              </a:ext>
            </a:extLst>
          </p:cNvPr>
          <p:cNvSpPr txBox="1"/>
          <p:nvPr/>
        </p:nvSpPr>
        <p:spPr>
          <a:xfrm>
            <a:off x="5347631" y="2447729"/>
            <a:ext cx="34494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E5767"/>
                </a:solidFill>
                <a:latin typeface="Helvetica Condensed"/>
              </a:rPr>
              <a:t>New or innovative technologies proven to be cost-effective and not listed as prescriptive</a:t>
            </a: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5E5767"/>
              </a:solidFill>
              <a:latin typeface="Helvetica Condensed"/>
            </a:endParaRP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E5767"/>
                </a:solidFill>
                <a:latin typeface="Helvetica Condensed"/>
              </a:rPr>
              <a:t>Projects must have a minimum first year energy savings of 75,000 kWh or 1,500 </a:t>
            </a:r>
            <a:r>
              <a:rPr lang="en-US" dirty="0" err="1">
                <a:solidFill>
                  <a:srgbClr val="5E5767"/>
                </a:solidFill>
                <a:latin typeface="Helvetica Condensed"/>
              </a:rPr>
              <a:t>therms</a:t>
            </a:r>
            <a:endParaRPr lang="en-US" dirty="0">
              <a:solidFill>
                <a:srgbClr val="5E5767"/>
              </a:solidFill>
              <a:latin typeface="Helvetica Condensed"/>
            </a:endParaRP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5E5767"/>
              </a:solidFill>
              <a:latin typeface="Helvetica Condensed"/>
            </a:endParaRP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E5767"/>
                </a:solidFill>
                <a:latin typeface="Helvetica Condensed"/>
              </a:rPr>
              <a:t>Project pre and post inspection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E5767"/>
              </a:solidFill>
              <a:latin typeface="Helvetica Condense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67B049-0DE9-494D-825C-A4E69B914413}"/>
              </a:ext>
            </a:extLst>
          </p:cNvPr>
          <p:cNvSpPr txBox="1"/>
          <p:nvPr/>
        </p:nvSpPr>
        <p:spPr>
          <a:xfrm>
            <a:off x="6949441" y="534837"/>
            <a:ext cx="2194559" cy="557997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Equipment </a:t>
            </a:r>
          </a:p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rebates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C31244D0-6384-4170-96B5-88A2089520CA}"/>
              </a:ext>
            </a:extLst>
          </p:cNvPr>
          <p:cNvSpPr/>
          <p:nvPr/>
        </p:nvSpPr>
        <p:spPr>
          <a:xfrm>
            <a:off x="3044189" y="2538471"/>
            <a:ext cx="1963065" cy="1546228"/>
          </a:xfrm>
          <a:prstGeom prst="wedgeEllipseCallout">
            <a:avLst>
              <a:gd name="adj1" fmla="val -46571"/>
              <a:gd name="adj2" fmla="val -55422"/>
            </a:avLst>
          </a:prstGeom>
          <a:solidFill>
            <a:srgbClr val="5E97A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E974D7-E46D-4E6E-9B5F-76EE317FB223}"/>
              </a:ext>
            </a:extLst>
          </p:cNvPr>
          <p:cNvSpPr txBox="1"/>
          <p:nvPr/>
        </p:nvSpPr>
        <p:spPr>
          <a:xfrm>
            <a:off x="3107641" y="2671856"/>
            <a:ext cx="1825926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</a:rPr>
              <a:t>Existing buildings Prescriptive Only</a:t>
            </a:r>
            <a:r>
              <a:rPr lang="en-US" sz="1050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algn="ctr"/>
            <a:endParaRPr lang="en-US" sz="1050" b="1" cap="all" dirty="0">
              <a:solidFill>
                <a:srgbClr val="5E97AF"/>
              </a:solidFill>
              <a:latin typeface="Helvetica Condensed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1200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</a:rPr>
              <a:t>Double incentives for OZ/UEZ/ Muni/ </a:t>
            </a:r>
          </a:p>
          <a:p>
            <a:pPr algn="ctr"/>
            <a:r>
              <a:rPr lang="en-US" sz="1200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</a:rPr>
              <a:t>K-12 Public schools</a:t>
            </a:r>
          </a:p>
        </p:txBody>
      </p:sp>
    </p:spTree>
    <p:extLst>
      <p:ext uri="{BB962C8B-B14F-4D97-AF65-F5344CB8AC3E}">
        <p14:creationId xmlns:p14="http://schemas.microsoft.com/office/powerpoint/2010/main" val="1404280834"/>
      </p:ext>
    </p:extLst>
  </p:cSld>
  <p:clrMapOvr>
    <a:masterClrMapping/>
  </p:clrMapOvr>
  <p:transition advClick="0" advTm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EBB102-1F4E-44A0-9337-03AC45E92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PROGRAMS</a:t>
            </a:r>
          </a:p>
        </p:txBody>
      </p:sp>
    </p:spTree>
    <p:extLst>
      <p:ext uri="{BB962C8B-B14F-4D97-AF65-F5344CB8AC3E}">
        <p14:creationId xmlns:p14="http://schemas.microsoft.com/office/powerpoint/2010/main" val="4181012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2597" y="363716"/>
            <a:ext cx="7785849" cy="9144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000" dirty="0"/>
              <a:t>Residential Portfolio of Programs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25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20C618-9F05-4CB4-96E0-AF4810D27158}"/>
              </a:ext>
            </a:extLst>
          </p:cNvPr>
          <p:cNvSpPr txBox="1"/>
          <p:nvPr/>
        </p:nvSpPr>
        <p:spPr>
          <a:xfrm>
            <a:off x="454071" y="1000204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NJCleanEnergy.com/RESIDENTIAL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402DA6-F1E1-4C15-9502-A58616036FC4}"/>
              </a:ext>
            </a:extLst>
          </p:cNvPr>
          <p:cNvSpPr txBox="1"/>
          <p:nvPr/>
        </p:nvSpPr>
        <p:spPr>
          <a:xfrm>
            <a:off x="479372" y="2353132"/>
            <a:ext cx="1527048" cy="345711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sz="1200" dirty="0">
                <a:solidFill>
                  <a:srgbClr val="003B5C"/>
                </a:solidFill>
                <a:latin typeface="Helvetica Condensed"/>
              </a:rPr>
              <a:t>Whole-house and safety solutions for existing homes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endParaRPr lang="en-US" sz="1200" dirty="0">
              <a:solidFill>
                <a:srgbClr val="003B5C"/>
              </a:solidFill>
              <a:latin typeface="Helvetica Condensed"/>
            </a:endParaRP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sz="1200" dirty="0">
                <a:solidFill>
                  <a:srgbClr val="003B5C"/>
                </a:solidFill>
                <a:latin typeface="Helvetica Condensed"/>
              </a:rPr>
              <a:t>Air sealing, insulation, heating and cooling upgrades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endParaRPr lang="en-US" sz="1200" dirty="0">
              <a:solidFill>
                <a:srgbClr val="003B5C"/>
              </a:solidFill>
              <a:latin typeface="Helvetica Condensed"/>
            </a:endParaRP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sz="1200" dirty="0">
                <a:solidFill>
                  <a:srgbClr val="003B5C"/>
                </a:solidFill>
                <a:latin typeface="Helvetica Condensed"/>
              </a:rPr>
              <a:t>Up to a $4,000 rebate + 0% financing up to $10,000 or .99% up to $15,000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B14E99-7A30-4719-9FA8-A7BC97BBE7F7}"/>
              </a:ext>
            </a:extLst>
          </p:cNvPr>
          <p:cNvSpPr txBox="1"/>
          <p:nvPr/>
        </p:nvSpPr>
        <p:spPr>
          <a:xfrm>
            <a:off x="2134066" y="2353132"/>
            <a:ext cx="1527048" cy="345711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sz="1200" dirty="0">
                <a:solidFill>
                  <a:srgbClr val="003B5C"/>
                </a:solidFill>
                <a:latin typeface="Helvetica Condensed"/>
              </a:rPr>
              <a:t>Stand-alone rebates for heating and cooling systems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endParaRPr lang="en-US" sz="1200" dirty="0">
              <a:solidFill>
                <a:srgbClr val="003B5C"/>
              </a:solidFill>
              <a:latin typeface="Helvetica Condensed"/>
            </a:endParaRP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sz="1200" dirty="0">
                <a:solidFill>
                  <a:srgbClr val="003B5C"/>
                </a:solidFill>
                <a:latin typeface="Helvetica Condensed"/>
              </a:rPr>
              <a:t>Furnaces, boilers, water heaters, central air conditioners, mini-splits, heat pumps, etc.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63BC79-ED7C-4884-B799-A02DD654AFC2}"/>
              </a:ext>
            </a:extLst>
          </p:cNvPr>
          <p:cNvSpPr txBox="1"/>
          <p:nvPr/>
        </p:nvSpPr>
        <p:spPr>
          <a:xfrm>
            <a:off x="3788760" y="2353132"/>
            <a:ext cx="1527048" cy="3457118"/>
          </a:xfrm>
          <a:prstGeom prst="rect">
            <a:avLst/>
          </a:prstGeom>
          <a:solidFill>
            <a:srgbClr val="77C19A">
              <a:alpha val="30000"/>
            </a:srgbClr>
          </a:solidFill>
          <a:ln>
            <a:noFill/>
          </a:ln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sz="1200" dirty="0">
                <a:solidFill>
                  <a:srgbClr val="003B5C"/>
                </a:solidFill>
                <a:latin typeface="Helvetica Condensed"/>
              </a:rPr>
              <a:t>Includes ENERGY STAR</a:t>
            </a:r>
            <a:r>
              <a:rPr lang="en-US" sz="1200" dirty="0">
                <a:solidFill>
                  <a:srgbClr val="003B5C"/>
                </a:solidFill>
                <a:ea typeface="Arial Unicode MS" panose="020B0604020202020204" pitchFamily="34" charset="-128"/>
                <a:cs typeface="Calibri Light" panose="020F0302020204030204" pitchFamily="34" charset="0"/>
              </a:rPr>
              <a:t>®</a:t>
            </a:r>
            <a:r>
              <a:rPr lang="en-US" sz="1200" dirty="0">
                <a:solidFill>
                  <a:srgbClr val="003B5C"/>
                </a:solidFill>
                <a:latin typeface="Helvetica Condensed"/>
              </a:rPr>
              <a:t> certified refrigerators, dryers, washers, air purifiers, dehumidifiers, room air conditioners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FC05B6-9826-4358-AD94-05B9069CC764}"/>
              </a:ext>
            </a:extLst>
          </p:cNvPr>
          <p:cNvSpPr txBox="1"/>
          <p:nvPr/>
        </p:nvSpPr>
        <p:spPr>
          <a:xfrm>
            <a:off x="5443454" y="2353132"/>
            <a:ext cx="1527048" cy="3457118"/>
          </a:xfrm>
          <a:prstGeom prst="rect">
            <a:avLst/>
          </a:prstGeom>
          <a:solidFill>
            <a:srgbClr val="006C82">
              <a:alpha val="20000"/>
            </a:srgbClr>
          </a:solid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sz="1200" dirty="0">
                <a:solidFill>
                  <a:srgbClr val="003B5C"/>
                </a:solidFill>
                <a:latin typeface="Helvetica Condensed"/>
              </a:rPr>
              <a:t>Builders work with a rater to properly certify the homes to ENERGY STAR</a:t>
            </a:r>
            <a:r>
              <a:rPr lang="en-US" sz="1200" dirty="0">
                <a:solidFill>
                  <a:srgbClr val="003B5C"/>
                </a:solidFill>
                <a:ea typeface="Arial Unicode MS" panose="020B0604020202020204" pitchFamily="34" charset="-128"/>
                <a:cs typeface="Calibri Light" panose="020F0302020204030204" pitchFamily="34" charset="0"/>
              </a:rPr>
              <a:t>®</a:t>
            </a:r>
            <a:r>
              <a:rPr lang="en-US" sz="1200" dirty="0">
                <a:solidFill>
                  <a:srgbClr val="003B5C"/>
                </a:solidFill>
                <a:latin typeface="Helvetica Condensed"/>
              </a:rPr>
              <a:t> certified or Zero Energy Ready Home levels</a:t>
            </a:r>
            <a:endParaRPr lang="en-US" sz="1200" u="none" kern="1200" dirty="0">
              <a:solidFill>
                <a:srgbClr val="003B5C"/>
              </a:solidFill>
              <a:latin typeface="Helvetica Condensed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45DD79-88F5-4599-8490-A124213686BE}"/>
              </a:ext>
            </a:extLst>
          </p:cNvPr>
          <p:cNvSpPr txBox="1"/>
          <p:nvPr/>
        </p:nvSpPr>
        <p:spPr>
          <a:xfrm>
            <a:off x="7098148" y="2353132"/>
            <a:ext cx="1527048" cy="3457118"/>
          </a:xfrm>
          <a:prstGeom prst="rect">
            <a:avLst/>
          </a:prstGeom>
          <a:solidFill>
            <a:srgbClr val="5E97AF">
              <a:alpha val="20000"/>
            </a:srgbClr>
          </a:solidFill>
          <a:ln>
            <a:noFill/>
          </a:ln>
        </p:spPr>
        <p:style>
          <a:lnRef idx="2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sz="1200" dirty="0">
                <a:solidFill>
                  <a:srgbClr val="003B5C"/>
                </a:solidFill>
                <a:latin typeface="Helvetica Condensed"/>
              </a:rPr>
              <a:t>A FREE program including lighting upgrades, hot water conservation, replacement of fridges and thermostats, insulation upgrades and heating and cooling maintenance </a:t>
            </a:r>
            <a:r>
              <a:rPr lang="en-US" sz="1200" b="1" dirty="0">
                <a:solidFill>
                  <a:srgbClr val="003B5C"/>
                </a:solidFill>
                <a:latin typeface="Helvetica Condensed"/>
              </a:rPr>
              <a:t>for income eligible families </a:t>
            </a:r>
            <a:endParaRPr lang="en-US" sz="1200" b="1" u="none" kern="1200" dirty="0">
              <a:solidFill>
                <a:srgbClr val="003B5C"/>
              </a:solidFill>
              <a:latin typeface="Helvetica Condensed"/>
            </a:endParaRPr>
          </a:p>
        </p:txBody>
      </p:sp>
      <p:pic>
        <p:nvPicPr>
          <p:cNvPr id="37" name="Graphic 36" descr="House">
            <a:extLst>
              <a:ext uri="{FF2B5EF4-FFF2-40B4-BE49-F238E27FC236}">
                <a16:creationId xmlns:a16="http://schemas.microsoft.com/office/drawing/2014/main" id="{F459DE45-8428-4F10-8E46-60A0861FF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2864" y="4711701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08E2D66-94E6-42DB-A36F-E5517211AD41}"/>
              </a:ext>
            </a:extLst>
          </p:cNvPr>
          <p:cNvSpPr txBox="1"/>
          <p:nvPr/>
        </p:nvSpPr>
        <p:spPr>
          <a:xfrm>
            <a:off x="479372" y="1530464"/>
            <a:ext cx="1527048" cy="623650"/>
          </a:xfrm>
          <a:prstGeom prst="rect">
            <a:avLst/>
          </a:prstGeom>
          <a:solidFill>
            <a:srgbClr val="147BD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algn="ctr"/>
            <a:r>
              <a:rPr lang="en-US" sz="1050" b="1" cap="all" dirty="0">
                <a:latin typeface="Helvetica Condensed"/>
                <a:ea typeface="Arial Unicode MS" panose="020B0604020202020204" pitchFamily="34" charset="-128"/>
                <a:cs typeface="Calibri Light" panose="020F0302020204030204" pitchFamily="34" charset="0"/>
              </a:rPr>
              <a:t>Home Performance w/ ENERGY STAR</a:t>
            </a:r>
            <a:r>
              <a:rPr lang="en-US" sz="1050" b="1" i="0" cap="all" dirty="0">
                <a:latin typeface="+mj-lt"/>
                <a:ea typeface="Arial Unicode MS" panose="020B0604020202020204" pitchFamily="34" charset="-128"/>
                <a:cs typeface="Calibri Light" panose="020F0302020204030204" pitchFamily="34" charset="0"/>
              </a:rPr>
              <a:t>®</a:t>
            </a:r>
            <a:r>
              <a:rPr lang="en-US" sz="1050" b="1" cap="all" dirty="0">
                <a:latin typeface="Helvetica Condensed"/>
                <a:ea typeface="Arial Unicode MS" panose="020B0604020202020204" pitchFamily="34" charset="-128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589EFAC-A25C-4343-95C6-02EA4EC5D1B6}"/>
              </a:ext>
            </a:extLst>
          </p:cNvPr>
          <p:cNvSpPr txBox="1"/>
          <p:nvPr/>
        </p:nvSpPr>
        <p:spPr>
          <a:xfrm>
            <a:off x="7098720" y="1530464"/>
            <a:ext cx="1527048" cy="621792"/>
          </a:xfrm>
          <a:prstGeom prst="rect">
            <a:avLst/>
          </a:prstGeom>
          <a:solidFill>
            <a:srgbClr val="5E97A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marL="114300" lvl="1" indent="-114300" algn="ctr" defTabSz="622300">
              <a:spcAft>
                <a:spcPts val="200"/>
              </a:spcAft>
            </a:pPr>
            <a:r>
              <a:rPr lang="en-US" sz="1050" b="1" cap="all" dirty="0">
                <a:latin typeface="Helvetica Condensed"/>
                <a:ea typeface="Arial Unicode MS" panose="020B0604020202020204" pitchFamily="34" charset="-128"/>
                <a:cs typeface="Calibri Light" panose="020F0302020204030204" pitchFamily="34" charset="0"/>
              </a:rPr>
              <a:t>Comfort Partners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BD2479-B535-46CA-B6F9-9E5F78FE4F53}"/>
              </a:ext>
            </a:extLst>
          </p:cNvPr>
          <p:cNvSpPr txBox="1"/>
          <p:nvPr/>
        </p:nvSpPr>
        <p:spPr>
          <a:xfrm>
            <a:off x="3788699" y="1530464"/>
            <a:ext cx="1527048" cy="621792"/>
          </a:xfrm>
          <a:prstGeom prst="rect">
            <a:avLst/>
          </a:prstGeom>
          <a:solidFill>
            <a:srgbClr val="77C19A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algn="ctr"/>
            <a:r>
              <a:rPr lang="en-US" sz="1050" b="1" cap="all" dirty="0">
                <a:latin typeface="Helvetica Condensed"/>
                <a:ea typeface="Arial Unicode MS" panose="020B0604020202020204" pitchFamily="34" charset="-128"/>
                <a:cs typeface="Calibri Light" panose="020F0302020204030204" pitchFamily="34" charset="0"/>
              </a:rPr>
              <a:t>Energy Efficient Product Rebates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58EFFF-893C-411E-8D0D-8926C51A5F83}"/>
              </a:ext>
            </a:extLst>
          </p:cNvPr>
          <p:cNvSpPr txBox="1"/>
          <p:nvPr/>
        </p:nvSpPr>
        <p:spPr>
          <a:xfrm>
            <a:off x="5443710" y="1530464"/>
            <a:ext cx="1527048" cy="621792"/>
          </a:xfrm>
          <a:prstGeom prst="rect">
            <a:avLst/>
          </a:prstGeom>
          <a:solidFill>
            <a:srgbClr val="006C8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</a:pPr>
            <a:r>
              <a:rPr lang="en-US" sz="1050" b="1" cap="all" dirty="0">
                <a:latin typeface="Helvetica Condensed"/>
                <a:ea typeface="Arial Unicode MS" panose="020B0604020202020204" pitchFamily="34" charset="-128"/>
                <a:cs typeface="Calibri Light" panose="020F0302020204030204" pitchFamily="34" charset="0"/>
              </a:rPr>
              <a:t>Residential New Construction</a:t>
            </a:r>
          </a:p>
        </p:txBody>
      </p:sp>
      <p:pic>
        <p:nvPicPr>
          <p:cNvPr id="50" name="Graphic 49" descr="House">
            <a:extLst>
              <a:ext uri="{FF2B5EF4-FFF2-40B4-BE49-F238E27FC236}">
                <a16:creationId xmlns:a16="http://schemas.microsoft.com/office/drawing/2014/main" id="{1977DF40-E36C-492D-BBE5-90E2C6BD9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6328" y="4711701"/>
            <a:ext cx="914400" cy="914400"/>
          </a:xfrm>
          <a:prstGeom prst="rect">
            <a:avLst/>
          </a:prstGeom>
        </p:spPr>
      </p:pic>
      <p:pic>
        <p:nvPicPr>
          <p:cNvPr id="51" name="Graphic 50" descr="House">
            <a:extLst>
              <a:ext uri="{FF2B5EF4-FFF2-40B4-BE49-F238E27FC236}">
                <a16:creationId xmlns:a16="http://schemas.microsoft.com/office/drawing/2014/main" id="{4A805312-CD72-4E3E-9930-39757AA5E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5311" y="4711701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685ADFB-4B11-4D54-ACF4-EB35885C8138}"/>
              </a:ext>
            </a:extLst>
          </p:cNvPr>
          <p:cNvSpPr txBox="1"/>
          <p:nvPr/>
        </p:nvSpPr>
        <p:spPr>
          <a:xfrm>
            <a:off x="2134383" y="1530464"/>
            <a:ext cx="1526353" cy="621792"/>
          </a:xfrm>
          <a:prstGeom prst="rect">
            <a:avLst/>
          </a:prstGeom>
          <a:solidFill>
            <a:srgbClr val="EAAA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algn="ctr"/>
            <a:r>
              <a:rPr lang="en-US" sz="1050" b="1" i="1" cap="all" dirty="0" err="1">
                <a:latin typeface="Helvetica Condensed"/>
                <a:ea typeface="Arial Unicode MS" panose="020B0604020202020204" pitchFamily="34" charset="-128"/>
                <a:cs typeface="Calibri Light" panose="020F0302020204030204" pitchFamily="34" charset="0"/>
              </a:rPr>
              <a:t>WARM</a:t>
            </a:r>
            <a:r>
              <a:rPr lang="en-US" sz="1050" b="1" cap="all" dirty="0" err="1">
                <a:latin typeface="Helvetica Condensed"/>
                <a:ea typeface="Arial Unicode MS" panose="020B0604020202020204" pitchFamily="34" charset="-128"/>
                <a:cs typeface="Calibri Light" panose="020F0302020204030204" pitchFamily="34" charset="0"/>
              </a:rPr>
              <a:t>Advantage</a:t>
            </a:r>
            <a:r>
              <a:rPr lang="en-US" sz="1050" b="1" cap="all" dirty="0">
                <a:latin typeface="Helvetica Condensed"/>
                <a:ea typeface="Arial Unicode MS" panose="020B0604020202020204" pitchFamily="34" charset="-128"/>
                <a:cs typeface="Calibri Light" panose="020F0302020204030204" pitchFamily="34" charset="0"/>
              </a:rPr>
              <a:t> &amp; </a:t>
            </a:r>
            <a:r>
              <a:rPr lang="en-US" sz="1050" b="1" i="1" cap="all" dirty="0" err="1">
                <a:latin typeface="Helvetica Condensed"/>
                <a:ea typeface="Arial Unicode MS" panose="020B0604020202020204" pitchFamily="34" charset="-128"/>
                <a:cs typeface="Calibri Light" panose="020F0302020204030204" pitchFamily="34" charset="0"/>
              </a:rPr>
              <a:t>COOL</a:t>
            </a:r>
            <a:r>
              <a:rPr lang="en-US" sz="1050" b="1" cap="all" dirty="0" err="1">
                <a:latin typeface="Helvetica Condensed"/>
                <a:ea typeface="Arial Unicode MS" panose="020B0604020202020204" pitchFamily="34" charset="-128"/>
                <a:cs typeface="Calibri Light" panose="020F0302020204030204" pitchFamily="34" charset="0"/>
              </a:rPr>
              <a:t>Advantage</a:t>
            </a:r>
            <a:endParaRPr lang="en-US" sz="1050" b="1" cap="all" dirty="0">
              <a:latin typeface="Helvetica Condensed"/>
              <a:ea typeface="Arial Unicode MS" panose="020B0604020202020204" pitchFamily="34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84951"/>
      </p:ext>
    </p:extLst>
  </p:cSld>
  <p:clrMapOvr>
    <a:masterClrMapping/>
  </p:clrMapOvr>
  <p:transition advClick="0" advTm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2597" y="351027"/>
            <a:ext cx="778584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More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26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2D332E-A0D5-416A-BE98-8CB70A2ACC4D}"/>
              </a:ext>
            </a:extLst>
          </p:cNvPr>
          <p:cNvGrpSpPr/>
          <p:nvPr/>
        </p:nvGrpSpPr>
        <p:grpSpPr>
          <a:xfrm>
            <a:off x="2286000" y="1564120"/>
            <a:ext cx="4572000" cy="4616648"/>
            <a:chOff x="2286000" y="1596536"/>
            <a:chExt cx="4572000" cy="46166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27577F-1229-4E2F-A9AE-1596BBB3FBB1}"/>
                </a:ext>
              </a:extLst>
            </p:cNvPr>
            <p:cNvSpPr/>
            <p:nvPr/>
          </p:nvSpPr>
          <p:spPr>
            <a:xfrm>
              <a:off x="2286000" y="1596536"/>
              <a:ext cx="4572000" cy="46166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647700">
                <a:spcBef>
                  <a:spcPts val="0"/>
                </a:spcBef>
              </a:pPr>
              <a:r>
                <a:rPr lang="en-US" sz="2200" b="1" cap="all" dirty="0">
                  <a:solidFill>
                    <a:srgbClr val="5E97AF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Tony O’Donnell</a:t>
              </a:r>
            </a:p>
            <a:p>
              <a:pPr algn="ctr" defTabSz="64770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5E6167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Regional Outreach Account Manager</a:t>
              </a:r>
            </a:p>
            <a:p>
              <a:pPr algn="ctr" defTabSz="64770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5E6167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AODonnell@trccompanies.com</a:t>
              </a:r>
            </a:p>
            <a:p>
              <a:pPr algn="ctr" defTabSz="64770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5E6167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732.259.4938</a:t>
              </a:r>
            </a:p>
            <a:p>
              <a:pPr algn="ctr" defTabSz="647700">
                <a:spcBef>
                  <a:spcPts val="0"/>
                </a:spcBef>
                <a:spcAft>
                  <a:spcPts val="1200"/>
                </a:spcAft>
              </a:pPr>
              <a:endParaRPr lang="en-US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sym typeface="Lato Bold" charset="0"/>
              </a:endParaRPr>
            </a:p>
            <a:p>
              <a:pPr algn="ctr" defTabSz="647700">
                <a:spcBef>
                  <a:spcPts val="0"/>
                </a:spcBef>
                <a:spcAft>
                  <a:spcPts val="0"/>
                </a:spcAft>
              </a:pPr>
              <a:r>
                <a:rPr lang="en-US" b="1" cap="all" dirty="0">
                  <a:solidFill>
                    <a:srgbClr val="5E97AF"/>
                  </a:solidFill>
                  <a:latin typeface="Helvetica Condensed"/>
                  <a:ea typeface="Arial Unicode MS" panose="020B0604020202020204" pitchFamily="34" charset="-128"/>
                  <a:sym typeface="Lato Bold" charset="0"/>
                </a:rPr>
                <a:t>Visit</a:t>
              </a:r>
            </a:p>
            <a:p>
              <a:pPr algn="ctr" defTabSz="647700"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5E6167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NJCleanEnergy.com</a:t>
              </a:r>
            </a:p>
            <a:p>
              <a:pPr algn="ctr" defTabSz="647700">
                <a:spcBef>
                  <a:spcPts val="0"/>
                </a:spcBef>
                <a:spcAft>
                  <a:spcPts val="0"/>
                </a:spcAft>
              </a:pPr>
              <a:r>
                <a:rPr lang="en-US" b="1" cap="all" dirty="0">
                  <a:solidFill>
                    <a:srgbClr val="5E97AF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Newsletter</a:t>
              </a:r>
            </a:p>
            <a:p>
              <a:pPr algn="ctr" defTabSz="647700"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5E6167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NJCleanEnergy.com/NEWSLETTER</a:t>
              </a:r>
              <a:endParaRPr lang="en-US" b="1" dirty="0">
                <a:solidFill>
                  <a:srgbClr val="5E6167"/>
                </a:solidFill>
                <a:latin typeface="Helvetica Condensed"/>
              </a:endParaRPr>
            </a:p>
            <a:p>
              <a:pPr algn="ctr" defTabSz="647700">
                <a:spcBef>
                  <a:spcPts val="0"/>
                </a:spcBef>
              </a:pPr>
              <a:r>
                <a:rPr lang="en-US" b="1" cap="all" dirty="0" err="1">
                  <a:solidFill>
                    <a:srgbClr val="5E97AF"/>
                  </a:solidFill>
                  <a:latin typeface="Helvetica Condensed"/>
                </a:rPr>
                <a:t>ListservS</a:t>
              </a:r>
              <a:endParaRPr lang="en-US" b="1" cap="all" dirty="0">
                <a:solidFill>
                  <a:srgbClr val="5E97AF"/>
                </a:solidFill>
                <a:latin typeface="Helvetica Condensed"/>
              </a:endParaRPr>
            </a:p>
            <a:p>
              <a:pPr algn="ctr" defTabSz="647700"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5E6167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NJCleanEnergy.com/LISTSERVS</a:t>
              </a:r>
              <a:endParaRPr lang="en-US" b="1" dirty="0">
                <a:solidFill>
                  <a:srgbClr val="5E6167"/>
                </a:solidFill>
                <a:latin typeface="Helvetica Condensed"/>
              </a:endParaRPr>
            </a:p>
            <a:p>
              <a:pPr algn="ctr" defTabSz="647700">
                <a:spcBef>
                  <a:spcPts val="0"/>
                </a:spcBef>
              </a:pPr>
              <a:endParaRPr lang="en-US" dirty="0">
                <a:solidFill>
                  <a:srgbClr val="5E6167"/>
                </a:solidFill>
                <a:latin typeface="Helvetica Condensed"/>
              </a:endParaRPr>
            </a:p>
            <a:p>
              <a:pPr algn="ctr" defTabSz="647700">
                <a:spcBef>
                  <a:spcPts val="0"/>
                </a:spcBef>
              </a:pPr>
              <a:r>
                <a:rPr lang="en-US" dirty="0">
                  <a:solidFill>
                    <a:srgbClr val="5E6167"/>
                  </a:solidFill>
                  <a:latin typeface="Helvetica Condensed"/>
                </a:rPr>
                <a:t>@</a:t>
              </a:r>
              <a:r>
                <a:rPr lang="en-US" dirty="0" err="1">
                  <a:solidFill>
                    <a:srgbClr val="5E6167"/>
                  </a:solidFill>
                  <a:latin typeface="Helvetica Condensed"/>
                </a:rPr>
                <a:t>NJCleanEnergy</a:t>
              </a:r>
              <a:endParaRPr lang="en-US" dirty="0">
                <a:solidFill>
                  <a:srgbClr val="5E6167"/>
                </a:solidFill>
                <a:latin typeface="Helvetica Condensed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AA509D-7D20-489B-9B48-5008860C40AB}"/>
                </a:ext>
              </a:extLst>
            </p:cNvPr>
            <p:cNvGrpSpPr/>
            <p:nvPr/>
          </p:nvGrpSpPr>
          <p:grpSpPr>
            <a:xfrm>
              <a:off x="4213678" y="5323581"/>
              <a:ext cx="799372" cy="378733"/>
              <a:chOff x="4128749" y="6580794"/>
              <a:chExt cx="799372" cy="37873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556CBBD-6E6C-4CD5-8BBC-7627D4CCF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8749" y="6582917"/>
                <a:ext cx="376610" cy="376610"/>
              </a:xfrm>
              <a:prstGeom prst="rect">
                <a:avLst/>
              </a:prstGeom>
            </p:spPr>
          </p:pic>
          <p:pic>
            <p:nvPicPr>
              <p:cNvPr id="11" name="Picture 2" descr=" ">
                <a:extLst>
                  <a:ext uri="{FF2B5EF4-FFF2-40B4-BE49-F238E27FC236}">
                    <a16:creationId xmlns:a16="http://schemas.microsoft.com/office/drawing/2014/main" id="{DDE0AC61-C49E-4436-9FA7-BB594FE462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9388" y="6580794"/>
                <a:ext cx="378733" cy="378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72113155"/>
      </p:ext>
    </p:extLst>
  </p:cSld>
  <p:clrMapOvr>
    <a:masterClrMapping/>
  </p:clrMapOvr>
  <p:transition advClick="0" advTm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90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2597" y="363716"/>
            <a:ext cx="7785849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825625"/>
            <a:ext cx="7312192" cy="4036859"/>
          </a:xfrm>
        </p:spPr>
        <p:txBody>
          <a:bodyPr/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2400" dirty="0">
                <a:solidFill>
                  <a:srgbClr val="5E6167"/>
                </a:solidFill>
              </a:rPr>
              <a:t>Introduction to BPU and New Jersey’s Clean Energy Program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2400" dirty="0">
                <a:solidFill>
                  <a:srgbClr val="5E6167"/>
                </a:solidFill>
              </a:rPr>
              <a:t>Program Highlights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2400" dirty="0">
                <a:solidFill>
                  <a:srgbClr val="5E6167"/>
                </a:solidFill>
              </a:rPr>
              <a:t>Programs</a:t>
            </a:r>
          </a:p>
          <a:p>
            <a:pPr marL="0" indent="0">
              <a:spcBef>
                <a:spcPts val="1500"/>
              </a:spcBef>
              <a:spcAft>
                <a:spcPts val="1500"/>
              </a:spcAft>
              <a:buNone/>
            </a:pPr>
            <a:endParaRPr lang="en-US" sz="2400" dirty="0">
              <a:solidFill>
                <a:srgbClr val="5E61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3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99925"/>
      </p:ext>
    </p:extLst>
  </p:cSld>
  <p:clrMapOvr>
    <a:masterClrMapping/>
  </p:clrMapOvr>
  <p:transition advClick="0" advTm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ECA0CECD-2884-4972-9A31-D0731B62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97" y="363716"/>
            <a:ext cx="7785849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Lato Black" charset="0"/>
              </a:rPr>
              <a:t>NJCEP Background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A50E97A-9458-42D1-9660-0C6E5C432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5335"/>
            <a:ext cx="7886700" cy="4283517"/>
          </a:xfrm>
        </p:spPr>
        <p:txBody>
          <a:bodyPr>
            <a:normAutofit lnSpcReduction="10000"/>
          </a:bodyPr>
          <a:lstStyle/>
          <a:p>
            <a:pPr marL="0" indent="0" defTabSz="647700">
              <a:spcBef>
                <a:spcPts val="600"/>
              </a:spcBef>
              <a:buClr>
                <a:srgbClr val="105F9E"/>
              </a:buClr>
              <a:buNone/>
            </a:pPr>
            <a:r>
              <a:rPr lang="en-US" sz="2400" b="1" cap="all" dirty="0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Administered by </a:t>
            </a:r>
          </a:p>
          <a:p>
            <a:pPr marL="0" indent="0" defTabSz="647700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  <a:buClr>
                <a:srgbClr val="105F9E"/>
              </a:buClr>
              <a:buNone/>
            </a:pPr>
            <a:r>
              <a:rPr lang="en-US" sz="2000" dirty="0">
                <a:solidFill>
                  <a:srgbClr val="5E6167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New Jersey Board of Public Utilities’ Office of Clean Energy</a:t>
            </a:r>
          </a:p>
          <a:p>
            <a:pPr marL="0" indent="0" defTabSz="647700">
              <a:spcBef>
                <a:spcPts val="600"/>
              </a:spcBef>
              <a:buClr>
                <a:srgbClr val="105F9E"/>
              </a:buClr>
              <a:buNone/>
            </a:pPr>
            <a:r>
              <a:rPr lang="en-US" sz="2400" b="1" cap="all" dirty="0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Funding</a:t>
            </a:r>
          </a:p>
          <a:p>
            <a:pPr marL="0" indent="0" defTabSz="647700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  <a:buClr>
                <a:srgbClr val="105F9E"/>
              </a:buClr>
              <a:buNone/>
            </a:pPr>
            <a:r>
              <a:rPr lang="en-US" sz="2000" dirty="0">
                <a:solidFill>
                  <a:srgbClr val="5E6167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Societal Benefits Charge (SBC) on utility bill</a:t>
            </a:r>
          </a:p>
          <a:p>
            <a:pPr marL="0" indent="0" defTabSz="647700">
              <a:spcBef>
                <a:spcPts val="600"/>
              </a:spcBef>
              <a:buClr>
                <a:srgbClr val="105F9E"/>
              </a:buClr>
              <a:buNone/>
            </a:pPr>
            <a:r>
              <a:rPr lang="en-US" sz="2400" b="1" cap="all" dirty="0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Program Goals</a:t>
            </a:r>
          </a:p>
          <a:p>
            <a:pPr defTabSz="647700">
              <a:spcBef>
                <a:spcPts val="600"/>
              </a:spcBef>
              <a:buClr>
                <a:srgbClr val="029035"/>
              </a:buClr>
            </a:pPr>
            <a:r>
              <a:rPr lang="en-US" sz="2000" dirty="0">
                <a:solidFill>
                  <a:srgbClr val="5E6167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Education </a:t>
            </a:r>
          </a:p>
          <a:p>
            <a:pPr defTabSz="647700">
              <a:spcBef>
                <a:spcPts val="600"/>
              </a:spcBef>
              <a:buClr>
                <a:srgbClr val="029035"/>
              </a:buClr>
            </a:pPr>
            <a:r>
              <a:rPr lang="en-US" sz="2000" dirty="0">
                <a:solidFill>
                  <a:srgbClr val="5E6167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Change the public mindset</a:t>
            </a:r>
          </a:p>
          <a:p>
            <a:pPr defTabSz="647700">
              <a:spcBef>
                <a:spcPts val="600"/>
              </a:spcBef>
              <a:buClr>
                <a:srgbClr val="029035"/>
              </a:buClr>
            </a:pPr>
            <a:r>
              <a:rPr lang="en-US" sz="2000" dirty="0">
                <a:solidFill>
                  <a:srgbClr val="5E6167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Provide opportunity for ALL NJ residents to </a:t>
            </a:r>
          </a:p>
          <a:p>
            <a:pPr marL="568325" indent="0" defTabSz="647700">
              <a:spcBef>
                <a:spcPts val="600"/>
              </a:spcBef>
              <a:buClr>
                <a:srgbClr val="029035"/>
              </a:buClr>
              <a:buNone/>
            </a:pPr>
            <a:r>
              <a:rPr lang="en-US" sz="2000" dirty="0">
                <a:solidFill>
                  <a:srgbClr val="5E6167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reduce energy and lower operating cost</a:t>
            </a:r>
          </a:p>
          <a:p>
            <a:pPr defTabSz="647700">
              <a:spcBef>
                <a:spcPts val="600"/>
              </a:spcBef>
              <a:buClr>
                <a:srgbClr val="029035"/>
              </a:buClr>
            </a:pPr>
            <a:r>
              <a:rPr lang="en-US" sz="2000" dirty="0">
                <a:solidFill>
                  <a:srgbClr val="5E6167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Protect the environment and lower emissions</a:t>
            </a:r>
          </a:p>
          <a:p>
            <a:pPr defTabSz="647700">
              <a:spcBef>
                <a:spcPts val="600"/>
              </a:spcBef>
              <a:buClr>
                <a:srgbClr val="029035"/>
              </a:buClr>
            </a:pPr>
            <a:r>
              <a:rPr lang="en-US" sz="2000" dirty="0">
                <a:solidFill>
                  <a:srgbClr val="5E6167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Meet Governor’s goal of 100% renewable by 2050</a:t>
            </a:r>
          </a:p>
          <a:p>
            <a:pPr marL="0" indent="0" defTabSz="647700">
              <a:spcBef>
                <a:spcPts val="600"/>
              </a:spcBef>
              <a:buClr>
                <a:srgbClr val="105F9E"/>
              </a:buClr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  <a:sym typeface="Lato Bold" charset="0"/>
            </a:endParaRPr>
          </a:p>
          <a:p>
            <a:pPr marL="0" indent="0" defTabSz="647700">
              <a:spcBef>
                <a:spcPts val="600"/>
              </a:spcBef>
              <a:buClr>
                <a:srgbClr val="105F9E"/>
              </a:buClr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  <a:sym typeface="Lato Bold" charset="0"/>
            </a:endParaRPr>
          </a:p>
          <a:p>
            <a:pPr marL="0" indent="0" defTabSz="647700">
              <a:spcBef>
                <a:spcPts val="600"/>
              </a:spcBef>
              <a:buClr>
                <a:srgbClr val="105F9E"/>
              </a:buClr>
              <a:buNone/>
            </a:pP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4609BB-A894-4EF1-A880-EFA07E36B3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0" y="3130310"/>
            <a:ext cx="2245879" cy="2230434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B232E1F-BF40-4282-A40C-79698459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28062"/>
      </p:ext>
    </p:extLst>
  </p:cSld>
  <p:clrMapOvr>
    <a:masterClrMapping/>
  </p:clrMapOvr>
  <p:transition advClick="0"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2597" y="356916"/>
            <a:ext cx="778584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Programs to Meet Goals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5</a:t>
            </a:fld>
            <a:endParaRPr lang="en-US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DF4CA67-5405-4FB3-9C1B-D27A5B8852A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1599437" y="1879589"/>
          <a:ext cx="4808621" cy="300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AF77905-9614-440D-B9FB-76E3DB16208C}"/>
              </a:ext>
            </a:extLst>
          </p:cNvPr>
          <p:cNvGrpSpPr/>
          <p:nvPr/>
        </p:nvGrpSpPr>
        <p:grpSpPr>
          <a:xfrm>
            <a:off x="2441897" y="1394150"/>
            <a:ext cx="5379901" cy="4427398"/>
            <a:chOff x="2441897" y="1394150"/>
            <a:chExt cx="5379901" cy="442739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AE7C35B-1C6B-48D5-8B6F-95FE4891A883}"/>
                </a:ext>
              </a:extLst>
            </p:cNvPr>
            <p:cNvSpPr/>
            <p:nvPr/>
          </p:nvSpPr>
          <p:spPr>
            <a:xfrm>
              <a:off x="2446619" y="4204613"/>
              <a:ext cx="646053" cy="682075"/>
            </a:xfrm>
            <a:prstGeom prst="ellipse">
              <a:avLst/>
            </a:prstGeom>
            <a:solidFill>
              <a:srgbClr val="7E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35A4FC5-6CC1-4C4F-9919-A004446AFD49}"/>
                </a:ext>
              </a:extLst>
            </p:cNvPr>
            <p:cNvSpPr/>
            <p:nvPr/>
          </p:nvSpPr>
          <p:spPr>
            <a:xfrm>
              <a:off x="2446619" y="1394150"/>
              <a:ext cx="646053" cy="682075"/>
            </a:xfrm>
            <a:prstGeom prst="ellipse">
              <a:avLst/>
            </a:prstGeom>
            <a:solidFill>
              <a:srgbClr val="7E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6EBB67-BF19-4055-BCCA-E689493394FD}"/>
                </a:ext>
              </a:extLst>
            </p:cNvPr>
            <p:cNvSpPr txBox="1"/>
            <p:nvPr/>
          </p:nvSpPr>
          <p:spPr>
            <a:xfrm>
              <a:off x="3117143" y="1550521"/>
              <a:ext cx="2873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cap="all" dirty="0">
                  <a:solidFill>
                    <a:schemeClr val="accent6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CUSTOMER Education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9214050-6890-4DF3-ADB0-23896D1CF330}"/>
                </a:ext>
              </a:extLst>
            </p:cNvPr>
            <p:cNvGrpSpPr/>
            <p:nvPr/>
          </p:nvGrpSpPr>
          <p:grpSpPr>
            <a:xfrm>
              <a:off x="2446619" y="2330971"/>
              <a:ext cx="646053" cy="682075"/>
              <a:chOff x="-126640" y="2977395"/>
              <a:chExt cx="646053" cy="682075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5D5ED33-C1EF-49DA-A797-3340A8AF95E6}"/>
                  </a:ext>
                </a:extLst>
              </p:cNvPr>
              <p:cNvSpPr/>
              <p:nvPr/>
            </p:nvSpPr>
            <p:spPr>
              <a:xfrm>
                <a:off x="-126640" y="2977395"/>
                <a:ext cx="646053" cy="682075"/>
              </a:xfrm>
              <a:prstGeom prst="ellipse">
                <a:avLst/>
              </a:prstGeom>
              <a:solidFill>
                <a:srgbClr val="7EA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Graphic 24" descr="Head with gears">
                <a:extLst>
                  <a:ext uri="{FF2B5EF4-FFF2-40B4-BE49-F238E27FC236}">
                    <a16:creationId xmlns:a16="http://schemas.microsoft.com/office/drawing/2014/main" id="{D587B90A-37BB-430A-A080-E286B5E205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26331" y="3100732"/>
                <a:ext cx="439160" cy="439160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D91437-DC5E-4F03-9B06-4336F4C7BB23}"/>
                </a:ext>
              </a:extLst>
            </p:cNvPr>
            <p:cNvSpPr txBox="1"/>
            <p:nvPr/>
          </p:nvSpPr>
          <p:spPr>
            <a:xfrm>
              <a:off x="3217341" y="2473703"/>
              <a:ext cx="2873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cap="all" dirty="0">
                  <a:solidFill>
                    <a:schemeClr val="accent6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ENERGY CONSERVATION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651C614-9517-4CA5-B3C0-7092E16DA2EE}"/>
                </a:ext>
              </a:extLst>
            </p:cNvPr>
            <p:cNvSpPr/>
            <p:nvPr/>
          </p:nvSpPr>
          <p:spPr>
            <a:xfrm>
              <a:off x="2446619" y="3267792"/>
              <a:ext cx="646053" cy="682075"/>
            </a:xfrm>
            <a:prstGeom prst="ellipse">
              <a:avLst/>
            </a:prstGeom>
            <a:solidFill>
              <a:srgbClr val="7E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3F57B5-AB3B-42C8-B87D-A79A73138EAA}"/>
                </a:ext>
              </a:extLst>
            </p:cNvPr>
            <p:cNvSpPr txBox="1"/>
            <p:nvPr/>
          </p:nvSpPr>
          <p:spPr>
            <a:xfrm>
              <a:off x="3209184" y="3410524"/>
              <a:ext cx="2873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cap="all" dirty="0">
                  <a:solidFill>
                    <a:schemeClr val="accent6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ENERGY EFFICIENCY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726BD7A-7A8D-422C-910A-9400C466C00B}"/>
                </a:ext>
              </a:extLst>
            </p:cNvPr>
            <p:cNvSpPr txBox="1"/>
            <p:nvPr/>
          </p:nvSpPr>
          <p:spPr>
            <a:xfrm>
              <a:off x="3217341" y="4347345"/>
              <a:ext cx="4604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cap="all" dirty="0">
                  <a:solidFill>
                    <a:schemeClr val="accent6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DISTRIBUTED ENERGY RESOURCES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FC455E-CFAC-48BD-955A-9101808B14FD}"/>
                </a:ext>
              </a:extLst>
            </p:cNvPr>
            <p:cNvSpPr/>
            <p:nvPr/>
          </p:nvSpPr>
          <p:spPr>
            <a:xfrm>
              <a:off x="2441897" y="5139473"/>
              <a:ext cx="646053" cy="682075"/>
            </a:xfrm>
            <a:prstGeom prst="ellipse">
              <a:avLst/>
            </a:prstGeom>
            <a:solidFill>
              <a:srgbClr val="7E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B63DF7E-1E03-4C96-A76D-D27829A3176D}"/>
                </a:ext>
              </a:extLst>
            </p:cNvPr>
            <p:cNvSpPr txBox="1"/>
            <p:nvPr/>
          </p:nvSpPr>
          <p:spPr>
            <a:xfrm>
              <a:off x="3209184" y="5308455"/>
              <a:ext cx="2873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cap="all" dirty="0">
                  <a:solidFill>
                    <a:schemeClr val="accent6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Renewable energy</a:t>
              </a:r>
            </a:p>
          </p:txBody>
        </p:sp>
        <p:pic>
          <p:nvPicPr>
            <p:cNvPr id="41" name="Graphic 40" descr="Sun">
              <a:extLst>
                <a:ext uri="{FF2B5EF4-FFF2-40B4-BE49-F238E27FC236}">
                  <a16:creationId xmlns:a16="http://schemas.microsoft.com/office/drawing/2014/main" id="{CEB6B561-F721-4DE7-AC6C-09F5F5E74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51686" y="5267273"/>
              <a:ext cx="426474" cy="426474"/>
            </a:xfrm>
            <a:prstGeom prst="rect">
              <a:avLst/>
            </a:prstGeom>
          </p:spPr>
        </p:pic>
        <p:pic>
          <p:nvPicPr>
            <p:cNvPr id="42" name="Graphic 41" descr="House">
              <a:extLst>
                <a:ext uri="{FF2B5EF4-FFF2-40B4-BE49-F238E27FC236}">
                  <a16:creationId xmlns:a16="http://schemas.microsoft.com/office/drawing/2014/main" id="{15ADE23D-1A07-4CE6-B452-E109C0B62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547177" y="3387871"/>
              <a:ext cx="225737" cy="225737"/>
            </a:xfrm>
            <a:prstGeom prst="rect">
              <a:avLst/>
            </a:prstGeom>
          </p:spPr>
        </p:pic>
        <p:pic>
          <p:nvPicPr>
            <p:cNvPr id="43" name="Graphic 42" descr="City">
              <a:extLst>
                <a:ext uri="{FF2B5EF4-FFF2-40B4-BE49-F238E27FC236}">
                  <a16:creationId xmlns:a16="http://schemas.microsoft.com/office/drawing/2014/main" id="{637C5A66-A071-4592-AF88-8AA427D7B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699208" y="3525808"/>
              <a:ext cx="299422" cy="299422"/>
            </a:xfrm>
            <a:prstGeom prst="rect">
              <a:avLst/>
            </a:prstGeom>
          </p:spPr>
        </p:pic>
        <p:pic>
          <p:nvPicPr>
            <p:cNvPr id="44" name="Graphic 43" descr="Teacher">
              <a:extLst>
                <a:ext uri="{FF2B5EF4-FFF2-40B4-BE49-F238E27FC236}">
                  <a16:creationId xmlns:a16="http://schemas.microsoft.com/office/drawing/2014/main" id="{33A311BC-87C8-4262-90A9-5E47B543D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531218" y="1507971"/>
              <a:ext cx="467412" cy="467412"/>
            </a:xfrm>
            <a:prstGeom prst="rect">
              <a:avLst/>
            </a:prstGeom>
          </p:spPr>
        </p:pic>
        <p:pic>
          <p:nvPicPr>
            <p:cNvPr id="15" name="Graphic 14" descr="Chevron arrows">
              <a:extLst>
                <a:ext uri="{FF2B5EF4-FFF2-40B4-BE49-F238E27FC236}">
                  <a16:creationId xmlns:a16="http://schemas.microsoft.com/office/drawing/2014/main" id="{DD441CAF-A5F6-4086-8CA3-0B9743BF8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525219" y="4293978"/>
              <a:ext cx="497252" cy="497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8919965"/>
      </p:ext>
    </p:extLst>
  </p:cSld>
  <p:clrMapOvr>
    <a:masterClrMapping/>
  </p:clrMapOvr>
  <p:transition advClick="0" advTm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64D5FC-1B4F-4CD9-AFEC-8095129C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E6167"/>
                </a:solidFill>
              </a:rPr>
              <a:t>Program highlights</a:t>
            </a:r>
          </a:p>
        </p:txBody>
      </p:sp>
    </p:spTree>
    <p:extLst>
      <p:ext uri="{BB962C8B-B14F-4D97-AF65-F5344CB8AC3E}">
        <p14:creationId xmlns:p14="http://schemas.microsoft.com/office/powerpoint/2010/main" val="28854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2597" y="363716"/>
            <a:ext cx="778584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Program Performance…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7</a:t>
            </a:fld>
            <a:endParaRPr lang="en-US" dirty="0"/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8DF4CA67-5405-4FB3-9C1B-D27A5B8852A3}"/>
              </a:ext>
            </a:extLst>
          </p:cNvPr>
          <p:cNvGraphicFramePr>
            <a:graphicFrameLocks/>
          </p:cNvGraphicFramePr>
          <p:nvPr/>
        </p:nvGraphicFramePr>
        <p:xfrm>
          <a:off x="-710539" y="1250950"/>
          <a:ext cx="4800600" cy="300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8DF4CA67-5405-4FB3-9C1B-D27A5B8852A3}"/>
              </a:ext>
            </a:extLst>
          </p:cNvPr>
          <p:cNvGraphicFramePr>
            <a:graphicFrameLocks/>
          </p:cNvGraphicFramePr>
          <p:nvPr/>
        </p:nvGraphicFramePr>
        <p:xfrm>
          <a:off x="-1178612" y="2319719"/>
          <a:ext cx="4800600" cy="300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96005C65-2BCD-4C0E-80B0-0EF5B76822B6}"/>
              </a:ext>
            </a:extLst>
          </p:cNvPr>
          <p:cNvSpPr txBox="1"/>
          <p:nvPr/>
        </p:nvSpPr>
        <p:spPr>
          <a:xfrm>
            <a:off x="8221524" y="896095"/>
            <a:ext cx="913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FY18 data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F15AD1-690E-4AEE-A596-BB1DF94F6018}"/>
              </a:ext>
            </a:extLst>
          </p:cNvPr>
          <p:cNvGrpSpPr/>
          <p:nvPr/>
        </p:nvGrpSpPr>
        <p:grpSpPr>
          <a:xfrm>
            <a:off x="-781947" y="1781619"/>
            <a:ext cx="9941530" cy="4049780"/>
            <a:chOff x="-781947" y="1781619"/>
            <a:chExt cx="9941530" cy="404978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8B1C2CE-8AEB-48E7-B3FC-4D86A02474A7}"/>
                </a:ext>
              </a:extLst>
            </p:cNvPr>
            <p:cNvGrpSpPr/>
            <p:nvPr/>
          </p:nvGrpSpPr>
          <p:grpSpPr>
            <a:xfrm>
              <a:off x="379433" y="3174082"/>
              <a:ext cx="8780150" cy="1269025"/>
              <a:chOff x="470768" y="1593082"/>
              <a:chExt cx="7615864" cy="1269025"/>
            </a:xfrm>
            <a:solidFill>
              <a:srgbClr val="5E97AF"/>
            </a:solidFill>
          </p:grpSpPr>
          <p:sp>
            <p:nvSpPr>
              <p:cNvPr id="27" name="Arrow: Pentagon 26">
                <a:extLst>
                  <a:ext uri="{FF2B5EF4-FFF2-40B4-BE49-F238E27FC236}">
                    <a16:creationId xmlns:a16="http://schemas.microsoft.com/office/drawing/2014/main" id="{BD62E073-9C8E-4A2D-A18D-9BF58EE0739C}"/>
                  </a:ext>
                </a:extLst>
              </p:cNvPr>
              <p:cNvSpPr/>
              <p:nvPr/>
            </p:nvSpPr>
            <p:spPr>
              <a:xfrm rot="10800000">
                <a:off x="470768" y="1593082"/>
                <a:ext cx="7107633" cy="689917"/>
              </a:xfrm>
              <a:prstGeom prst="homePlate">
                <a:avLst/>
              </a:prstGeom>
              <a:no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Arrow: Pentagon 6">
                <a:extLst>
                  <a:ext uri="{FF2B5EF4-FFF2-40B4-BE49-F238E27FC236}">
                    <a16:creationId xmlns:a16="http://schemas.microsoft.com/office/drawing/2014/main" id="{D622E0F7-9943-40C3-865B-6788CD4DC9D7}"/>
                  </a:ext>
                </a:extLst>
              </p:cNvPr>
              <p:cNvSpPr txBox="1"/>
              <p:nvPr/>
            </p:nvSpPr>
            <p:spPr>
              <a:xfrm>
                <a:off x="2852077" y="1610584"/>
                <a:ext cx="5234555" cy="1251523"/>
              </a:xfrm>
              <a:prstGeom prst="rect">
                <a:avLst/>
              </a:prstGeom>
              <a:solidFill>
                <a:srgbClr val="C4DEF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235" tIns="91440" rIns="170688" bIns="91440" numCol="1" spcCol="1270" anchor="ctr" anchorCtr="0">
                <a:noAutofit/>
              </a:bodyPr>
              <a:lstStyle/>
              <a:p>
                <a:pPr lvl="1"/>
                <a:r>
                  <a:rPr lang="en-US" sz="2400" b="1" dirty="0">
                    <a:solidFill>
                      <a:srgbClr val="5E6167"/>
                    </a:solidFill>
                    <a:latin typeface="Helvetica Condensed"/>
                    <a:ea typeface="Helvetica Neue" panose="02000206000000020004" pitchFamily="2"/>
                  </a:rPr>
                  <a:t>Energy Savings </a:t>
                </a:r>
                <a:r>
                  <a:rPr lang="en-US" sz="2400" dirty="0">
                    <a:solidFill>
                      <a:srgbClr val="5E6167"/>
                    </a:solidFill>
                    <a:latin typeface="Helvetica Condensed"/>
                    <a:ea typeface="Helvetica Neue" panose="02000206000000020004" pitchFamily="2"/>
                  </a:rPr>
                  <a:t>are delivered through electric, gas, oil, other efficiencies and generation</a:t>
                </a:r>
              </a:p>
            </p:txBody>
          </p: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7E84B34-314A-48A1-8E05-A3F23EDD1749}"/>
                </a:ext>
              </a:extLst>
            </p:cNvPr>
            <p:cNvSpPr/>
            <p:nvPr/>
          </p:nvSpPr>
          <p:spPr>
            <a:xfrm>
              <a:off x="934124" y="2532740"/>
              <a:ext cx="2399878" cy="24146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083BC479-6AD5-4C34-8F0B-C754F15BF802}"/>
                </a:ext>
              </a:extLst>
            </p:cNvPr>
            <p:cNvSpPr/>
            <p:nvPr/>
          </p:nvSpPr>
          <p:spPr>
            <a:xfrm rot="10800000">
              <a:off x="559159" y="1890224"/>
              <a:ext cx="8194222" cy="68991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Arrow: Pentagon 4">
              <a:extLst>
                <a:ext uri="{FF2B5EF4-FFF2-40B4-BE49-F238E27FC236}">
                  <a16:creationId xmlns:a16="http://schemas.microsoft.com/office/drawing/2014/main" id="{25467B98-690C-488B-B3D4-6A1E6E211721}"/>
                </a:ext>
              </a:extLst>
            </p:cNvPr>
            <p:cNvSpPr txBox="1"/>
            <p:nvPr/>
          </p:nvSpPr>
          <p:spPr>
            <a:xfrm>
              <a:off x="1180730" y="1884354"/>
              <a:ext cx="7963270" cy="689917"/>
            </a:xfrm>
            <a:prstGeom prst="rect">
              <a:avLst/>
            </a:prstGeom>
            <a:solidFill>
              <a:srgbClr val="147BD1">
                <a:alpha val="2500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235" tIns="91440" rIns="170688" bIns="91440" numCol="1" spcCol="1270" anchor="ctr" anchorCtr="0">
              <a:noAutofit/>
            </a:bodyPr>
            <a:lstStyle/>
            <a:p>
              <a:pPr lvl="1"/>
              <a:r>
                <a:rPr lang="en-US" sz="2400" b="1" dirty="0">
                  <a:solidFill>
                    <a:srgbClr val="5E6167"/>
                  </a:solidFill>
                  <a:latin typeface="Helvetica Condensed"/>
                  <a:ea typeface="Helvetica Neue" panose="02000206000000020004" pitchFamily="2"/>
                </a:rPr>
                <a:t>8,000+ </a:t>
              </a:r>
              <a:r>
                <a:rPr lang="en-US" sz="2400" dirty="0">
                  <a:solidFill>
                    <a:srgbClr val="5E6167"/>
                  </a:solidFill>
                  <a:latin typeface="Helvetica Condensed"/>
                  <a:ea typeface="Helvetica Neue" panose="02000206000000020004" pitchFamily="2"/>
                </a:rPr>
                <a:t>applications processed every month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EF1C583-9FD8-44C8-892E-3641238201A5}"/>
                </a:ext>
              </a:extLst>
            </p:cNvPr>
            <p:cNvGrpSpPr/>
            <p:nvPr/>
          </p:nvGrpSpPr>
          <p:grpSpPr>
            <a:xfrm>
              <a:off x="559158" y="5002141"/>
              <a:ext cx="8584841" cy="711743"/>
              <a:chOff x="470768" y="3024159"/>
              <a:chExt cx="7107633" cy="711743"/>
            </a:xfrm>
            <a:solidFill>
              <a:srgbClr val="5E97AF"/>
            </a:solidFill>
          </p:grpSpPr>
          <p:sp>
            <p:nvSpPr>
              <p:cNvPr id="30" name="Arrow: Pentagon 29">
                <a:extLst>
                  <a:ext uri="{FF2B5EF4-FFF2-40B4-BE49-F238E27FC236}">
                    <a16:creationId xmlns:a16="http://schemas.microsoft.com/office/drawing/2014/main" id="{56A69144-F153-4D25-A377-A228C3F9609B}"/>
                  </a:ext>
                </a:extLst>
              </p:cNvPr>
              <p:cNvSpPr/>
              <p:nvPr/>
            </p:nvSpPr>
            <p:spPr>
              <a:xfrm rot="10800000">
                <a:off x="470768" y="3024159"/>
                <a:ext cx="7107633" cy="689917"/>
              </a:xfrm>
              <a:prstGeom prst="homePlate">
                <a:avLst/>
              </a:prstGeom>
              <a:no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Arrow: Pentagon 8">
                <a:extLst>
                  <a:ext uri="{FF2B5EF4-FFF2-40B4-BE49-F238E27FC236}">
                    <a16:creationId xmlns:a16="http://schemas.microsoft.com/office/drawing/2014/main" id="{0CE247B9-99D0-45EF-894B-9A299F5F1DA1}"/>
                  </a:ext>
                </a:extLst>
              </p:cNvPr>
              <p:cNvSpPr txBox="1"/>
              <p:nvPr/>
            </p:nvSpPr>
            <p:spPr>
              <a:xfrm>
                <a:off x="985385" y="3045985"/>
                <a:ext cx="6593016" cy="689917"/>
              </a:xfrm>
              <a:prstGeom prst="rect">
                <a:avLst/>
              </a:prstGeom>
              <a:solidFill>
                <a:srgbClr val="C4DEF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235" tIns="91440" rIns="170688" bIns="91440" numCol="1" spcCol="1270" anchor="ctr" anchorCtr="0">
                <a:noAutofit/>
              </a:bodyPr>
              <a:lstStyle/>
              <a:p>
                <a:pPr lvl="1"/>
                <a:r>
                  <a:rPr lang="en-US" sz="2400" b="1" dirty="0">
                    <a:solidFill>
                      <a:srgbClr val="5E6167"/>
                    </a:solidFill>
                    <a:latin typeface="Helvetica Condensed"/>
                    <a:ea typeface="Helvetica Neue" panose="02000206000000020004" pitchFamily="2"/>
                  </a:rPr>
                  <a:t>$13,000,000+ </a:t>
                </a:r>
                <a:r>
                  <a:rPr lang="en-US" sz="2400" dirty="0">
                    <a:solidFill>
                      <a:srgbClr val="5E6167"/>
                    </a:solidFill>
                    <a:latin typeface="Helvetica Condensed"/>
                    <a:ea typeface="Helvetica Neue" panose="02000206000000020004" pitchFamily="2"/>
                  </a:rPr>
                  <a:t>incentives paid each month</a:t>
                </a: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E623C3D-B757-43D8-A195-BA9A8ECADA6F}"/>
                </a:ext>
              </a:extLst>
            </p:cNvPr>
            <p:cNvSpPr/>
            <p:nvPr/>
          </p:nvSpPr>
          <p:spPr>
            <a:xfrm>
              <a:off x="539562" y="4921225"/>
              <a:ext cx="910174" cy="9101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3B4778D-CCCC-435F-9942-85EE2A823C0C}"/>
                </a:ext>
              </a:extLst>
            </p:cNvPr>
            <p:cNvSpPr/>
            <p:nvPr/>
          </p:nvSpPr>
          <p:spPr>
            <a:xfrm>
              <a:off x="539562" y="1781619"/>
              <a:ext cx="910174" cy="9101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BEAE7FB-1237-4FF4-B5FF-EC152B976040}"/>
                </a:ext>
              </a:extLst>
            </p:cNvPr>
            <p:cNvSpPr/>
            <p:nvPr/>
          </p:nvSpPr>
          <p:spPr>
            <a:xfrm>
              <a:off x="814351" y="1965570"/>
              <a:ext cx="551394" cy="516174"/>
            </a:xfrm>
            <a:prstGeom prst="ellipse">
              <a:avLst/>
            </a:prstGeom>
            <a:blipFill>
              <a:blip r:embed="rId5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9000" r="-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9" name="Graphic 38" descr="Coins">
              <a:extLst>
                <a:ext uri="{FF2B5EF4-FFF2-40B4-BE49-F238E27FC236}">
                  <a16:creationId xmlns:a16="http://schemas.microsoft.com/office/drawing/2014/main" id="{1AE6B49B-92EB-43FA-9FE4-397615B57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6881" y="5078452"/>
              <a:ext cx="565612" cy="565612"/>
            </a:xfrm>
            <a:prstGeom prst="rect">
              <a:avLst/>
            </a:prstGeom>
          </p:spPr>
        </p:pic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8DF4CA67-5405-4FB3-9C1B-D27A5B8852A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05309743"/>
                </p:ext>
              </p:extLst>
            </p:nvPr>
          </p:nvGraphicFramePr>
          <p:xfrm>
            <a:off x="-781947" y="2370998"/>
            <a:ext cx="4808621" cy="30051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8DF4CA67-5405-4FB3-9C1B-D27A5B8852A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65883793"/>
                </p:ext>
              </p:extLst>
            </p:nvPr>
          </p:nvGraphicFramePr>
          <p:xfrm>
            <a:off x="-768792" y="2615341"/>
            <a:ext cx="4808621" cy="30051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pic>
          <p:nvPicPr>
            <p:cNvPr id="9" name="Graphic 8" descr="Fire">
              <a:extLst>
                <a:ext uri="{FF2B5EF4-FFF2-40B4-BE49-F238E27FC236}">
                  <a16:creationId xmlns:a16="http://schemas.microsoft.com/office/drawing/2014/main" id="{8E6669A0-937F-4D78-9CB2-6D1849EE2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21525" y="3429000"/>
              <a:ext cx="704259" cy="70425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EAC8AC-2EE2-4040-B8C9-F26525A13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730692" y="2742789"/>
              <a:ext cx="4950492" cy="2700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7580205"/>
      </p:ext>
    </p:extLst>
  </p:cSld>
  <p:clrMapOvr>
    <a:masterClrMapping/>
  </p:clrMapOvr>
  <p:transition advClick="0" advTm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2597" y="363716"/>
            <a:ext cx="778584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…Brings Real-World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8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F250CE-6F22-439B-BA46-3D5F31C86C63}"/>
              </a:ext>
            </a:extLst>
          </p:cNvPr>
          <p:cNvGrpSpPr/>
          <p:nvPr/>
        </p:nvGrpSpPr>
        <p:grpSpPr>
          <a:xfrm>
            <a:off x="559158" y="1769635"/>
            <a:ext cx="8584842" cy="3404813"/>
            <a:chOff x="559158" y="1769635"/>
            <a:chExt cx="8584842" cy="340481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7808619-A37B-4BAA-8C01-A1B21AB29729}"/>
                </a:ext>
              </a:extLst>
            </p:cNvPr>
            <p:cNvGrpSpPr/>
            <p:nvPr/>
          </p:nvGrpSpPr>
          <p:grpSpPr>
            <a:xfrm>
              <a:off x="559159" y="1884354"/>
              <a:ext cx="8584841" cy="695787"/>
              <a:chOff x="470768" y="211812"/>
              <a:chExt cx="7446454" cy="695787"/>
            </a:xfrm>
            <a:solidFill>
              <a:srgbClr val="5E97AF"/>
            </a:solidFill>
          </p:grpSpPr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F1B80173-64D6-4CDD-9A22-3B0FF3BD3EE0}"/>
                  </a:ext>
                </a:extLst>
              </p:cNvPr>
              <p:cNvSpPr/>
              <p:nvPr/>
            </p:nvSpPr>
            <p:spPr>
              <a:xfrm rot="10800000">
                <a:off x="470768" y="217682"/>
                <a:ext cx="7107633" cy="689917"/>
              </a:xfrm>
              <a:prstGeom prst="homePlat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Arrow: Pentagon 4">
                <a:extLst>
                  <a:ext uri="{FF2B5EF4-FFF2-40B4-BE49-F238E27FC236}">
                    <a16:creationId xmlns:a16="http://schemas.microsoft.com/office/drawing/2014/main" id="{39A5A643-F14A-46C1-AB77-888C71A248D1}"/>
                  </a:ext>
                </a:extLst>
              </p:cNvPr>
              <p:cNvSpPr txBox="1"/>
              <p:nvPr/>
            </p:nvSpPr>
            <p:spPr>
              <a:xfrm>
                <a:off x="1009916" y="211812"/>
                <a:ext cx="6907306" cy="689917"/>
              </a:xfrm>
              <a:prstGeom prst="rect">
                <a:avLst/>
              </a:prstGeom>
              <a:solidFill>
                <a:srgbClr val="147BD1">
                  <a:alpha val="25000"/>
                </a:srgb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235" tIns="91440" rIns="170688" bIns="91440" numCol="1" spcCol="1270" anchor="ctr" anchorCtr="0">
                <a:noAutofit/>
              </a:bodyPr>
              <a:lstStyle/>
              <a:p>
                <a:pPr lvl="1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300" b="1" dirty="0">
                    <a:solidFill>
                      <a:srgbClr val="5E6167"/>
                    </a:solidFill>
                    <a:latin typeface="Helvetica Condensed"/>
                  </a:rPr>
                  <a:t>75,000+</a:t>
                </a:r>
                <a:r>
                  <a:rPr lang="en-US" sz="2300" dirty="0">
                    <a:solidFill>
                      <a:srgbClr val="5E6167"/>
                    </a:solidFill>
                    <a:latin typeface="Helvetica Condensed"/>
                  </a:rPr>
                  <a:t> cars removed</a:t>
                </a:r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D28CA36-D373-4EB9-8E52-14A013588EF7}"/>
                </a:ext>
              </a:extLst>
            </p:cNvPr>
            <p:cNvSpPr/>
            <p:nvPr/>
          </p:nvSpPr>
          <p:spPr>
            <a:xfrm>
              <a:off x="559158" y="1769635"/>
              <a:ext cx="910174" cy="9101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B4B255E-7B90-4321-91C5-945D056A287B}"/>
                </a:ext>
              </a:extLst>
            </p:cNvPr>
            <p:cNvGrpSpPr/>
            <p:nvPr/>
          </p:nvGrpSpPr>
          <p:grpSpPr>
            <a:xfrm>
              <a:off x="559159" y="3105825"/>
              <a:ext cx="8584841" cy="707420"/>
              <a:chOff x="470768" y="1593082"/>
              <a:chExt cx="7446454" cy="707420"/>
            </a:xfrm>
            <a:solidFill>
              <a:srgbClr val="5E97AF"/>
            </a:solidFill>
          </p:grpSpPr>
          <p:sp>
            <p:nvSpPr>
              <p:cNvPr id="28" name="Arrow: Pentagon 27">
                <a:extLst>
                  <a:ext uri="{FF2B5EF4-FFF2-40B4-BE49-F238E27FC236}">
                    <a16:creationId xmlns:a16="http://schemas.microsoft.com/office/drawing/2014/main" id="{3785B6CE-8442-46FE-AEC6-8CFCA3BFABF6}"/>
                  </a:ext>
                </a:extLst>
              </p:cNvPr>
              <p:cNvSpPr/>
              <p:nvPr/>
            </p:nvSpPr>
            <p:spPr>
              <a:xfrm rot="10800000">
                <a:off x="470768" y="1593082"/>
                <a:ext cx="7107633" cy="689917"/>
              </a:xfrm>
              <a:prstGeom prst="homePlate">
                <a:avLst/>
              </a:prstGeom>
              <a:no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Arrow: Pentagon 6">
                <a:extLst>
                  <a:ext uri="{FF2B5EF4-FFF2-40B4-BE49-F238E27FC236}">
                    <a16:creationId xmlns:a16="http://schemas.microsoft.com/office/drawing/2014/main" id="{882EF3C1-8F91-4A25-B1A1-9B5D5E88E83E}"/>
                  </a:ext>
                </a:extLst>
              </p:cNvPr>
              <p:cNvSpPr txBox="1"/>
              <p:nvPr/>
            </p:nvSpPr>
            <p:spPr>
              <a:xfrm>
                <a:off x="834641" y="1610585"/>
                <a:ext cx="7082581" cy="689917"/>
              </a:xfrm>
              <a:prstGeom prst="rect">
                <a:avLst/>
              </a:prstGeom>
              <a:solidFill>
                <a:srgbClr val="C4DEF3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235" tIns="91440" rIns="170688" bIns="91440" numCol="1" spcCol="1270" anchor="ctr" anchorCtr="0">
                <a:noAutofit/>
              </a:bodyPr>
              <a:lstStyle/>
              <a:p>
                <a:pPr marL="685800" lvl="2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400" b="1" dirty="0">
                    <a:solidFill>
                      <a:srgbClr val="5E6167"/>
                    </a:solidFill>
                    <a:latin typeface="Helvetica Condensed"/>
                  </a:rPr>
                  <a:t>5,900,000+ </a:t>
                </a:r>
                <a:r>
                  <a:rPr lang="en-US" sz="2400" dirty="0">
                    <a:solidFill>
                      <a:srgbClr val="5E6167"/>
                    </a:solidFill>
                    <a:latin typeface="Helvetica Condensed"/>
                  </a:rPr>
                  <a:t>trees planted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04C1AAF-64D3-4F80-8F3F-6EE1BD4896A7}"/>
                </a:ext>
              </a:extLst>
            </p:cNvPr>
            <p:cNvGrpSpPr/>
            <p:nvPr/>
          </p:nvGrpSpPr>
          <p:grpSpPr>
            <a:xfrm>
              <a:off x="559158" y="4359348"/>
              <a:ext cx="8584841" cy="711743"/>
              <a:chOff x="470768" y="3024159"/>
              <a:chExt cx="7107633" cy="711743"/>
            </a:xfrm>
            <a:solidFill>
              <a:srgbClr val="5E97AF"/>
            </a:solidFill>
          </p:grpSpPr>
          <p:sp>
            <p:nvSpPr>
              <p:cNvPr id="31" name="Arrow: Pentagon 30">
                <a:extLst>
                  <a:ext uri="{FF2B5EF4-FFF2-40B4-BE49-F238E27FC236}">
                    <a16:creationId xmlns:a16="http://schemas.microsoft.com/office/drawing/2014/main" id="{6B8622D9-1FF5-4809-8990-EC0948E4F34C}"/>
                  </a:ext>
                </a:extLst>
              </p:cNvPr>
              <p:cNvSpPr/>
              <p:nvPr/>
            </p:nvSpPr>
            <p:spPr>
              <a:xfrm rot="10800000">
                <a:off x="470768" y="3024159"/>
                <a:ext cx="7107633" cy="689917"/>
              </a:xfrm>
              <a:prstGeom prst="homePlate">
                <a:avLst/>
              </a:prstGeom>
              <a:no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Arrow: Pentagon 8">
                <a:extLst>
                  <a:ext uri="{FF2B5EF4-FFF2-40B4-BE49-F238E27FC236}">
                    <a16:creationId xmlns:a16="http://schemas.microsoft.com/office/drawing/2014/main" id="{E9860655-AF01-49B9-98AE-D45A2E936112}"/>
                  </a:ext>
                </a:extLst>
              </p:cNvPr>
              <p:cNvSpPr txBox="1"/>
              <p:nvPr/>
            </p:nvSpPr>
            <p:spPr>
              <a:xfrm>
                <a:off x="643247" y="3045985"/>
                <a:ext cx="6935154" cy="689917"/>
              </a:xfrm>
              <a:prstGeom prst="rect">
                <a:avLst/>
              </a:prstGeom>
              <a:solidFill>
                <a:srgbClr val="C4DEF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235" tIns="91440" rIns="170688" bIns="91440" numCol="1" spcCol="1270" anchor="ctr" anchorCtr="0">
                <a:noAutofit/>
              </a:bodyPr>
              <a:lstStyle/>
              <a:p>
                <a:pPr lvl="2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400" b="1" dirty="0">
                    <a:solidFill>
                      <a:srgbClr val="5E6167"/>
                    </a:solidFill>
                    <a:latin typeface="Helvetica Condensed"/>
                  </a:rPr>
                  <a:t>354,112 </a:t>
                </a:r>
                <a:r>
                  <a:rPr lang="en-US" sz="2400" dirty="0">
                    <a:solidFill>
                      <a:srgbClr val="5E6167"/>
                    </a:solidFill>
                    <a:latin typeface="Helvetica Condensed"/>
                  </a:rPr>
                  <a:t>metric tons greenhouse gases eliminated</a:t>
                </a: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DFECDCB-9BD2-4677-9B8E-AD02C7ACC0B7}"/>
                </a:ext>
              </a:extLst>
            </p:cNvPr>
            <p:cNvSpPr/>
            <p:nvPr/>
          </p:nvSpPr>
          <p:spPr>
            <a:xfrm>
              <a:off x="641751" y="3067383"/>
              <a:ext cx="819137" cy="819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21447E0-CDD1-4284-AF98-2D2459747658}"/>
                </a:ext>
              </a:extLst>
            </p:cNvPr>
            <p:cNvSpPr/>
            <p:nvPr/>
          </p:nvSpPr>
          <p:spPr>
            <a:xfrm>
              <a:off x="586226" y="4264274"/>
              <a:ext cx="910174" cy="9101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FC30E0A-C0FD-4EC4-BE6F-795488F8F85F}"/>
                </a:ext>
              </a:extLst>
            </p:cNvPr>
            <p:cNvSpPr/>
            <p:nvPr/>
          </p:nvSpPr>
          <p:spPr>
            <a:xfrm>
              <a:off x="742271" y="1877731"/>
              <a:ext cx="665209" cy="665209"/>
            </a:xfrm>
            <a:prstGeom prst="ellipse">
              <a:avLst/>
            </a:prstGeom>
            <a:blipFill>
              <a:blip r:embed="rId3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000" r="-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B6418E2-3D3C-4C7F-8909-3C7EB0E3F332}"/>
                </a:ext>
              </a:extLst>
            </p:cNvPr>
            <p:cNvSpPr/>
            <p:nvPr/>
          </p:nvSpPr>
          <p:spPr>
            <a:xfrm>
              <a:off x="814999" y="4396686"/>
              <a:ext cx="615241" cy="615241"/>
            </a:xfrm>
            <a:prstGeom prst="ellipse">
              <a:avLst/>
            </a:prstGeom>
            <a:blipFill>
              <a:blip r:embed="rId4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9000" r="-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7" name="Graphic 36" descr="Deciduous tree">
              <a:extLst>
                <a:ext uri="{FF2B5EF4-FFF2-40B4-BE49-F238E27FC236}">
                  <a16:creationId xmlns:a16="http://schemas.microsoft.com/office/drawing/2014/main" id="{03A6C4E7-BC7D-4D04-8771-F2FAB12A6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4999" y="3181769"/>
              <a:ext cx="590365" cy="590365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C3768B5-C49D-4809-A9A2-BC0865025940}"/>
              </a:ext>
            </a:extLst>
          </p:cNvPr>
          <p:cNvSpPr txBox="1"/>
          <p:nvPr/>
        </p:nvSpPr>
        <p:spPr>
          <a:xfrm>
            <a:off x="8221524" y="896095"/>
            <a:ext cx="913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FY18 data</a:t>
            </a:r>
          </a:p>
        </p:txBody>
      </p:sp>
    </p:spTree>
    <p:extLst>
      <p:ext uri="{BB962C8B-B14F-4D97-AF65-F5344CB8AC3E}">
        <p14:creationId xmlns:p14="http://schemas.microsoft.com/office/powerpoint/2010/main" val="3973195320"/>
      </p:ext>
    </p:extLst>
  </p:cSld>
  <p:clrMapOvr>
    <a:masterClrMapping/>
  </p:clrMapOvr>
  <p:transition advClick="0" advTm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2597" y="351027"/>
            <a:ext cx="778584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More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9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2D332E-A0D5-416A-BE98-8CB70A2ACC4D}"/>
              </a:ext>
            </a:extLst>
          </p:cNvPr>
          <p:cNvGrpSpPr/>
          <p:nvPr/>
        </p:nvGrpSpPr>
        <p:grpSpPr>
          <a:xfrm>
            <a:off x="2286000" y="1564120"/>
            <a:ext cx="4572000" cy="4770537"/>
            <a:chOff x="2286000" y="1596536"/>
            <a:chExt cx="4572000" cy="477053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27577F-1229-4E2F-A9AE-1596BBB3FBB1}"/>
                </a:ext>
              </a:extLst>
            </p:cNvPr>
            <p:cNvSpPr/>
            <p:nvPr/>
          </p:nvSpPr>
          <p:spPr>
            <a:xfrm>
              <a:off x="2286000" y="1596536"/>
              <a:ext cx="4572000" cy="47705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647700">
                <a:spcBef>
                  <a:spcPts val="0"/>
                </a:spcBef>
              </a:pPr>
              <a:r>
                <a:rPr lang="en-US" sz="2200" b="1" cap="all" dirty="0" err="1">
                  <a:solidFill>
                    <a:srgbClr val="5E97AF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Arif</a:t>
              </a:r>
              <a:r>
                <a:rPr lang="en-US" sz="2200" b="1" cap="all" dirty="0">
                  <a:solidFill>
                    <a:srgbClr val="5E97AF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 </a:t>
              </a:r>
              <a:r>
                <a:rPr lang="en-US" sz="2200" b="1" cap="all" dirty="0" err="1">
                  <a:solidFill>
                    <a:srgbClr val="5E97AF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Welcher</a:t>
              </a:r>
              <a:endParaRPr lang="en-US" sz="2200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endParaRPr>
            </a:p>
            <a:p>
              <a:pPr algn="ctr" defTabSz="647700">
                <a:spcBef>
                  <a:spcPts val="0"/>
                </a:spcBef>
              </a:pPr>
              <a:r>
                <a:rPr lang="en-US" sz="2000" dirty="0">
                  <a:solidFill>
                    <a:srgbClr val="5E6167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Government/Business Manager</a:t>
              </a:r>
            </a:p>
            <a:p>
              <a:pPr algn="ctr" defTabSz="647700">
                <a:spcBef>
                  <a:spcPts val="0"/>
                </a:spcBef>
              </a:pPr>
              <a:r>
                <a:rPr lang="en-US" sz="2000" dirty="0">
                  <a:solidFill>
                    <a:srgbClr val="5E6167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Office of Clean Energy</a:t>
              </a:r>
            </a:p>
            <a:p>
              <a:pPr algn="ctr" defTabSz="64770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5E6167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Arif.Welcher@bpu.nj.gov</a:t>
              </a:r>
            </a:p>
            <a:p>
              <a:pPr algn="ctr" defTabSz="64770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5E6167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609.292.0093</a:t>
              </a:r>
            </a:p>
            <a:p>
              <a:pPr algn="ctr" defTabSz="647700">
                <a:spcBef>
                  <a:spcPts val="0"/>
                </a:spcBef>
                <a:spcAft>
                  <a:spcPts val="1200"/>
                </a:spcAft>
              </a:pPr>
              <a:endParaRPr lang="en-US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sym typeface="Lato Bold" charset="0"/>
              </a:endParaRPr>
            </a:p>
            <a:p>
              <a:pPr algn="ctr" defTabSz="647700">
                <a:spcBef>
                  <a:spcPts val="0"/>
                </a:spcBef>
                <a:spcAft>
                  <a:spcPts val="0"/>
                </a:spcAft>
              </a:pPr>
              <a:r>
                <a:rPr lang="en-US" b="1" cap="all" dirty="0">
                  <a:solidFill>
                    <a:srgbClr val="5E97AF"/>
                  </a:solidFill>
                  <a:latin typeface="Helvetica Condensed"/>
                  <a:ea typeface="Arial Unicode MS" panose="020B0604020202020204" pitchFamily="34" charset="-128"/>
                  <a:sym typeface="Lato Bold" charset="0"/>
                </a:rPr>
                <a:t>Visit</a:t>
              </a:r>
            </a:p>
            <a:p>
              <a:pPr algn="ctr" defTabSz="647700"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5E6167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NJCleanEnergy.com</a:t>
              </a:r>
            </a:p>
            <a:p>
              <a:pPr algn="ctr" defTabSz="647700">
                <a:spcBef>
                  <a:spcPts val="0"/>
                </a:spcBef>
                <a:spcAft>
                  <a:spcPts val="0"/>
                </a:spcAft>
              </a:pPr>
              <a:r>
                <a:rPr lang="en-US" b="1" cap="all" dirty="0">
                  <a:solidFill>
                    <a:srgbClr val="5E97AF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Newsletter</a:t>
              </a:r>
            </a:p>
            <a:p>
              <a:pPr algn="ctr" defTabSz="647700"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5E6167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NJCleanEnergy.com/NEWSLETTER</a:t>
              </a:r>
              <a:endParaRPr lang="en-US" b="1" dirty="0">
                <a:solidFill>
                  <a:srgbClr val="5E6167"/>
                </a:solidFill>
                <a:latin typeface="Helvetica Condensed"/>
              </a:endParaRPr>
            </a:p>
            <a:p>
              <a:pPr algn="ctr" defTabSz="647700">
                <a:spcBef>
                  <a:spcPts val="0"/>
                </a:spcBef>
              </a:pPr>
              <a:r>
                <a:rPr lang="en-US" b="1" cap="all" dirty="0" err="1">
                  <a:solidFill>
                    <a:srgbClr val="5E97AF"/>
                  </a:solidFill>
                  <a:latin typeface="Helvetica Condensed"/>
                </a:rPr>
                <a:t>ListservS</a:t>
              </a:r>
              <a:endParaRPr lang="en-US" b="1" cap="all" dirty="0">
                <a:solidFill>
                  <a:srgbClr val="5E97AF"/>
                </a:solidFill>
                <a:latin typeface="Helvetica Condensed"/>
              </a:endParaRPr>
            </a:p>
            <a:p>
              <a:pPr algn="ctr" defTabSz="647700"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5E6167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NJCleanEnergy.com/LISTSERVS</a:t>
              </a:r>
              <a:endParaRPr lang="en-US" b="1" dirty="0">
                <a:solidFill>
                  <a:srgbClr val="5E6167"/>
                </a:solidFill>
                <a:latin typeface="Helvetica Condensed"/>
              </a:endParaRPr>
            </a:p>
            <a:p>
              <a:pPr algn="ctr" defTabSz="647700">
                <a:spcBef>
                  <a:spcPts val="0"/>
                </a:spcBef>
              </a:pPr>
              <a:endParaRPr lang="en-US" dirty="0">
                <a:solidFill>
                  <a:srgbClr val="5E6167"/>
                </a:solidFill>
                <a:latin typeface="Helvetica Condensed"/>
              </a:endParaRPr>
            </a:p>
            <a:p>
              <a:pPr algn="ctr" defTabSz="647700">
                <a:spcBef>
                  <a:spcPts val="0"/>
                </a:spcBef>
              </a:pPr>
              <a:r>
                <a:rPr lang="en-US" dirty="0">
                  <a:solidFill>
                    <a:srgbClr val="5E6167"/>
                  </a:solidFill>
                  <a:latin typeface="Helvetica Condensed"/>
                </a:rPr>
                <a:t>@</a:t>
              </a:r>
              <a:r>
                <a:rPr lang="en-US" dirty="0" err="1">
                  <a:solidFill>
                    <a:srgbClr val="5E6167"/>
                  </a:solidFill>
                  <a:latin typeface="Helvetica Condensed"/>
                </a:rPr>
                <a:t>NJCleanEnergy</a:t>
              </a:r>
              <a:endParaRPr lang="en-US" dirty="0">
                <a:solidFill>
                  <a:srgbClr val="5E6167"/>
                </a:solidFill>
                <a:latin typeface="Helvetica Condensed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AA509D-7D20-489B-9B48-5008860C40AB}"/>
                </a:ext>
              </a:extLst>
            </p:cNvPr>
            <p:cNvGrpSpPr/>
            <p:nvPr/>
          </p:nvGrpSpPr>
          <p:grpSpPr>
            <a:xfrm>
              <a:off x="2286000" y="5609909"/>
              <a:ext cx="1058888" cy="378733"/>
              <a:chOff x="2201071" y="6867122"/>
              <a:chExt cx="1058888" cy="37873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556CBBD-6E6C-4CD5-8BBC-7627D4CCF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1071" y="6867122"/>
                <a:ext cx="376610" cy="376610"/>
              </a:xfrm>
              <a:prstGeom prst="rect">
                <a:avLst/>
              </a:prstGeom>
            </p:spPr>
          </p:pic>
          <p:pic>
            <p:nvPicPr>
              <p:cNvPr id="11" name="Picture 2" descr=" ">
                <a:extLst>
                  <a:ext uri="{FF2B5EF4-FFF2-40B4-BE49-F238E27FC236}">
                    <a16:creationId xmlns:a16="http://schemas.microsoft.com/office/drawing/2014/main" id="{DDE0AC61-C49E-4436-9FA7-BB594FE462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226" y="6867122"/>
                <a:ext cx="378733" cy="378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05013053"/>
      </p:ext>
    </p:extLst>
  </p:cSld>
  <p:clrMapOvr>
    <a:masterClrMapping/>
  </p:clrMapOvr>
  <p:transition advClick="0" advTm="0"/>
</p:sld>
</file>

<file path=ppt/theme/theme1.xml><?xml version="1.0" encoding="utf-8"?>
<a:theme xmlns:a="http://schemas.openxmlformats.org/drawingml/2006/main" name="Presentation/Program over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etai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entation/Program over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Y20 Theme">
  <a:themeElements>
    <a:clrScheme name="NJBP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9035"/>
      </a:accent1>
      <a:accent2>
        <a:srgbClr val="147BD1"/>
      </a:accent2>
      <a:accent3>
        <a:srgbClr val="EAAA00"/>
      </a:accent3>
      <a:accent4>
        <a:srgbClr val="006778"/>
      </a:accent4>
      <a:accent5>
        <a:srgbClr val="627D77"/>
      </a:accent5>
      <a:accent6>
        <a:srgbClr val="5E97AF"/>
      </a:accent6>
      <a:hlink>
        <a:srgbClr val="77C19A"/>
      </a:hlink>
      <a:folHlink>
        <a:srgbClr val="D0C883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0 Theme" id="{55ED3F0B-19AF-47C3-B22B-5768B1C2DEB1}" vid="{D4C0F298-8500-4B4D-A0A3-5E46FE122A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7B15B5DA9FCB498F25C787C191DFDF" ma:contentTypeVersion="0" ma:contentTypeDescription="Create a new document." ma:contentTypeScope="" ma:versionID="0a4593251600b4f52397f2388160474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D188F0-554F-46DF-9A50-48E1B01506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07C9EF-DFFC-4C27-972E-7DD7E1B3540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EDCDD7-0345-472B-8D6B-FD33AF2BA9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31779</TotalTime>
  <Words>1666</Words>
  <Application>Microsoft Office PowerPoint</Application>
  <PresentationFormat>On-screen Show (4:3)</PresentationFormat>
  <Paragraphs>395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 Unicode MS</vt:lpstr>
      <vt:lpstr>Calibri</vt:lpstr>
      <vt:lpstr>Calibri Light</vt:lpstr>
      <vt:lpstr>Helvetica </vt:lpstr>
      <vt:lpstr>Helvetica Condensed</vt:lpstr>
      <vt:lpstr>Wingdings</vt:lpstr>
      <vt:lpstr>Presentation/Program overview</vt:lpstr>
      <vt:lpstr>Section Details</vt:lpstr>
      <vt:lpstr>1_Presentation/Program overview</vt:lpstr>
      <vt:lpstr>FY20 Theme</vt:lpstr>
      <vt:lpstr>PowerPoint Presentation</vt:lpstr>
      <vt:lpstr>PowerPoint Presentation</vt:lpstr>
      <vt:lpstr>Agenda</vt:lpstr>
      <vt:lpstr>NJCEP Background</vt:lpstr>
      <vt:lpstr>Programs to Meet Goals</vt:lpstr>
      <vt:lpstr>Program highlights</vt:lpstr>
      <vt:lpstr>Program Performance…</vt:lpstr>
      <vt:lpstr>…Brings Real-World Results</vt:lpstr>
      <vt:lpstr>More Information</vt:lpstr>
      <vt:lpstr>NJCEP Portfolio of Programs</vt:lpstr>
      <vt:lpstr>C&amp;I Portfolio of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RESIDENTIAL PROGRAMS</vt:lpstr>
      <vt:lpstr>Residential Portfolio of Programs</vt:lpstr>
      <vt:lpstr>More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Jersey’s  Clean Energy Program</dc:title>
  <dc:creator>Erin Ramsden</dc:creator>
  <cp:lastModifiedBy>O'Donnell, Anthony</cp:lastModifiedBy>
  <cp:revision>1647</cp:revision>
  <dcterms:created xsi:type="dcterms:W3CDTF">2014-01-12T07:56:39Z</dcterms:created>
  <dcterms:modified xsi:type="dcterms:W3CDTF">2019-09-19T12:20:54Z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0x010100587B15B5DA9FCB498F25C787C191DFDF</vt:lpwstr>
  </property>
</Properties>
</file>