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84" r:id="rId5"/>
    <p:sldId id="256" r:id="rId6"/>
    <p:sldId id="272" r:id="rId7"/>
    <p:sldId id="257" r:id="rId8"/>
    <p:sldId id="273" r:id="rId9"/>
    <p:sldId id="258" r:id="rId10"/>
    <p:sldId id="274" r:id="rId11"/>
    <p:sldId id="259" r:id="rId12"/>
    <p:sldId id="275" r:id="rId13"/>
    <p:sldId id="261" r:id="rId14"/>
    <p:sldId id="276" r:id="rId15"/>
    <p:sldId id="262" r:id="rId16"/>
    <p:sldId id="277" r:id="rId17"/>
    <p:sldId id="263" r:id="rId18"/>
    <p:sldId id="278" r:id="rId19"/>
    <p:sldId id="264" r:id="rId20"/>
    <p:sldId id="279" r:id="rId21"/>
    <p:sldId id="265" r:id="rId22"/>
    <p:sldId id="280" r:id="rId23"/>
    <p:sldId id="266" r:id="rId24"/>
    <p:sldId id="281" r:id="rId25"/>
    <p:sldId id="260" r:id="rId26"/>
    <p:sldId id="267" r:id="rId27"/>
    <p:sldId id="282" r:id="rId28"/>
    <p:sldId id="268" r:id="rId29"/>
    <p:sldId id="269" r:id="rId30"/>
    <p:sldId id="283" r:id="rId31"/>
    <p:sldId id="270" r:id="rId32"/>
    <p:sldId id="271" r:id="rId3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cchiolla, Marc" userId="63017057-0f56-4502-ae81-08b576ecf153" providerId="ADAL" clId="{23BC3FCC-9C82-4114-B811-CDD39484125F}"/>
    <pc:docChg chg="modSld">
      <pc:chgData name="Vecchiolla, Marc" userId="63017057-0f56-4502-ae81-08b576ecf153" providerId="ADAL" clId="{23BC3FCC-9C82-4114-B811-CDD39484125F}" dt="2024-01-16T19:34:38.259" v="62" actId="20577"/>
      <pc:docMkLst>
        <pc:docMk/>
      </pc:docMkLst>
      <pc:sldChg chg="modSp">
        <pc:chgData name="Vecchiolla, Marc" userId="63017057-0f56-4502-ae81-08b576ecf153" providerId="ADAL" clId="{23BC3FCC-9C82-4114-B811-CDD39484125F}" dt="2024-01-16T19:33:28.117" v="52" actId="20577"/>
        <pc:sldMkLst>
          <pc:docMk/>
          <pc:sldMk cId="0" sldId="267"/>
        </pc:sldMkLst>
        <pc:graphicFrameChg chg="modGraphic">
          <ac:chgData name="Vecchiolla, Marc" userId="63017057-0f56-4502-ae81-08b576ecf153" providerId="ADAL" clId="{23BC3FCC-9C82-4114-B811-CDD39484125F}" dt="2024-01-16T19:33:28.117" v="52" actId="20577"/>
          <ac:graphicFrameMkLst>
            <pc:docMk/>
            <pc:sldMk cId="0" sldId="267"/>
            <ac:graphicFrameMk id="2" creationId="{BFB81CC0-6BEB-441B-86BD-81361225863C}"/>
          </ac:graphicFrameMkLst>
        </pc:graphicFrameChg>
      </pc:sldChg>
      <pc:sldChg chg="modSp">
        <pc:chgData name="Vecchiolla, Marc" userId="63017057-0f56-4502-ae81-08b576ecf153" providerId="ADAL" clId="{23BC3FCC-9C82-4114-B811-CDD39484125F}" dt="2024-01-16T19:34:15.753" v="56" actId="20577"/>
        <pc:sldMkLst>
          <pc:docMk/>
          <pc:sldMk cId="0" sldId="269"/>
        </pc:sldMkLst>
        <pc:graphicFrameChg chg="modGraphic">
          <ac:chgData name="Vecchiolla, Marc" userId="63017057-0f56-4502-ae81-08b576ecf153" providerId="ADAL" clId="{23BC3FCC-9C82-4114-B811-CDD39484125F}" dt="2024-01-16T19:34:15.753" v="56" actId="20577"/>
          <ac:graphicFrameMkLst>
            <pc:docMk/>
            <pc:sldMk cId="0" sldId="269"/>
            <ac:graphicFrameMk id="40994" creationId="{00000000-0000-0000-0000-000000000000}"/>
          </ac:graphicFrameMkLst>
        </pc:graphicFrameChg>
      </pc:sldChg>
      <pc:sldChg chg="modSp">
        <pc:chgData name="Vecchiolla, Marc" userId="63017057-0f56-4502-ae81-08b576ecf153" providerId="ADAL" clId="{23BC3FCC-9C82-4114-B811-CDD39484125F}" dt="2024-01-16T19:34:31.908" v="60" actId="20577"/>
        <pc:sldMkLst>
          <pc:docMk/>
          <pc:sldMk cId="0" sldId="270"/>
        </pc:sldMkLst>
        <pc:graphicFrameChg chg="modGraphic">
          <ac:chgData name="Vecchiolla, Marc" userId="63017057-0f56-4502-ae81-08b576ecf153" providerId="ADAL" clId="{23BC3FCC-9C82-4114-B811-CDD39484125F}" dt="2024-01-16T19:34:24.751" v="58" actId="20577"/>
          <ac:graphicFrameMkLst>
            <pc:docMk/>
            <pc:sldMk cId="0" sldId="270"/>
            <ac:graphicFrameMk id="43048" creationId="{00000000-0000-0000-0000-000000000000}"/>
          </ac:graphicFrameMkLst>
        </pc:graphicFrameChg>
        <pc:graphicFrameChg chg="modGraphic">
          <ac:chgData name="Vecchiolla, Marc" userId="63017057-0f56-4502-ae81-08b576ecf153" providerId="ADAL" clId="{23BC3FCC-9C82-4114-B811-CDD39484125F}" dt="2024-01-16T19:34:31.908" v="60" actId="20577"/>
          <ac:graphicFrameMkLst>
            <pc:docMk/>
            <pc:sldMk cId="0" sldId="270"/>
            <ac:graphicFrameMk id="43052" creationId="{00000000-0000-0000-0000-000000000000}"/>
          </ac:graphicFrameMkLst>
        </pc:graphicFrameChg>
      </pc:sldChg>
      <pc:sldChg chg="modSp">
        <pc:chgData name="Vecchiolla, Marc" userId="63017057-0f56-4502-ae81-08b576ecf153" providerId="ADAL" clId="{23BC3FCC-9C82-4114-B811-CDD39484125F}" dt="2024-01-16T19:34:38.259" v="62" actId="20577"/>
        <pc:sldMkLst>
          <pc:docMk/>
          <pc:sldMk cId="0" sldId="271"/>
        </pc:sldMkLst>
        <pc:graphicFrameChg chg="modGraphic">
          <ac:chgData name="Vecchiolla, Marc" userId="63017057-0f56-4502-ae81-08b576ecf153" providerId="ADAL" clId="{23BC3FCC-9C82-4114-B811-CDD39484125F}" dt="2024-01-16T19:34:38.259" v="62" actId="20577"/>
          <ac:graphicFrameMkLst>
            <pc:docMk/>
            <pc:sldMk cId="0" sldId="271"/>
            <ac:graphicFrameMk id="44063" creationId="{00000000-0000-0000-0000-000000000000}"/>
          </ac:graphicFrameMkLst>
        </pc:graphicFrameChg>
      </pc:sldChg>
      <pc:sldChg chg="modSp">
        <pc:chgData name="Vecchiolla, Marc" userId="63017057-0f56-4502-ae81-08b576ecf153" providerId="ADAL" clId="{23BC3FCC-9C82-4114-B811-CDD39484125F}" dt="2024-01-16T19:34:09.696" v="54" actId="20577"/>
        <pc:sldMkLst>
          <pc:docMk/>
          <pc:sldMk cId="0" sldId="283"/>
        </pc:sldMkLst>
        <pc:graphicFrameChg chg="modGraphic">
          <ac:chgData name="Vecchiolla, Marc" userId="63017057-0f56-4502-ae81-08b576ecf153" providerId="ADAL" clId="{23BC3FCC-9C82-4114-B811-CDD39484125F}" dt="2024-01-16T19:34:09.696" v="54" actId="20577"/>
          <ac:graphicFrameMkLst>
            <pc:docMk/>
            <pc:sldMk cId="0" sldId="283"/>
            <ac:graphicFrameMk id="42018" creationId="{00000000-0000-0000-0000-000000000000}"/>
          </ac:graphicFrameMkLst>
        </pc:graphicFrameChg>
      </pc:sldChg>
      <pc:sldChg chg="modSp">
        <pc:chgData name="Vecchiolla, Marc" userId="63017057-0f56-4502-ae81-08b576ecf153" providerId="ADAL" clId="{23BC3FCC-9C82-4114-B811-CDD39484125F}" dt="2024-01-16T19:32:10.149" v="51" actId="20577"/>
        <pc:sldMkLst>
          <pc:docMk/>
          <pc:sldMk cId="0" sldId="284"/>
        </pc:sldMkLst>
        <pc:spChg chg="mod">
          <ac:chgData name="Vecchiolla, Marc" userId="63017057-0f56-4502-ae81-08b576ecf153" providerId="ADAL" clId="{23BC3FCC-9C82-4114-B811-CDD39484125F}" dt="2024-01-16T19:32:10.149" v="51" actId="20577"/>
          <ac:spMkLst>
            <pc:docMk/>
            <pc:sldMk cId="0" sldId="284"/>
            <ac:spMk id="14338" creationId="{00000000-0000-0000-0000-000000000000}"/>
          </ac:spMkLst>
        </pc:spChg>
      </pc:sldChg>
    </pc:docChg>
  </pc:docChgLst>
  <pc:docChgLst>
    <pc:chgData name="Joseph Dement" userId="ae62dbd8-f089-452f-a683-c80ca0f20f91" providerId="ADAL" clId="{537982C8-4421-4794-A17C-2821C3D024E3}"/>
    <pc:docChg chg="undo modSld">
      <pc:chgData name="Joseph Dement" userId="ae62dbd8-f089-452f-a683-c80ca0f20f91" providerId="ADAL" clId="{537982C8-4421-4794-A17C-2821C3D024E3}" dt="2023-12-18T16:23:35.466" v="40" actId="14734"/>
      <pc:docMkLst>
        <pc:docMk/>
      </pc:docMkLst>
      <pc:sldChg chg="modSp">
        <pc:chgData name="Joseph Dement" userId="ae62dbd8-f089-452f-a683-c80ca0f20f91" providerId="ADAL" clId="{537982C8-4421-4794-A17C-2821C3D024E3}" dt="2023-12-18T16:02:29.143" v="30" actId="20577"/>
        <pc:sldMkLst>
          <pc:docMk/>
          <pc:sldMk cId="0" sldId="256"/>
        </pc:sldMkLst>
        <pc:graphicFrameChg chg="modGraphic">
          <ac:chgData name="Joseph Dement" userId="ae62dbd8-f089-452f-a683-c80ca0f20f91" providerId="ADAL" clId="{537982C8-4421-4794-A17C-2821C3D024E3}" dt="2023-12-18T16:02:29.143" v="30" actId="20577"/>
          <ac:graphicFrameMkLst>
            <pc:docMk/>
            <pc:sldMk cId="0" sldId="256"/>
            <ac:graphicFrameMk id="3" creationId="{936E19A2-4A5F-40AB-A60E-FEB050051B46}"/>
          </ac:graphicFrameMkLst>
        </pc:graphicFrameChg>
      </pc:sldChg>
      <pc:sldChg chg="modSp">
        <pc:chgData name="Joseph Dement" userId="ae62dbd8-f089-452f-a683-c80ca0f20f91" providerId="ADAL" clId="{537982C8-4421-4794-A17C-2821C3D024E3}" dt="2023-12-18T16:02:58.616" v="36" actId="6549"/>
        <pc:sldMkLst>
          <pc:docMk/>
          <pc:sldMk cId="0" sldId="259"/>
        </pc:sldMkLst>
        <pc:graphicFrameChg chg="modGraphic">
          <ac:chgData name="Joseph Dement" userId="ae62dbd8-f089-452f-a683-c80ca0f20f91" providerId="ADAL" clId="{537982C8-4421-4794-A17C-2821C3D024E3}" dt="2023-12-18T16:02:58.616" v="36" actId="6549"/>
          <ac:graphicFrameMkLst>
            <pc:docMk/>
            <pc:sldMk cId="0" sldId="259"/>
            <ac:graphicFrameMk id="2" creationId="{8679AE88-6C17-4BD3-81AE-AE5FFF097554}"/>
          </ac:graphicFrameMkLst>
        </pc:graphicFrameChg>
      </pc:sldChg>
      <pc:sldChg chg="modSp">
        <pc:chgData name="Joseph Dement" userId="ae62dbd8-f089-452f-a683-c80ca0f20f91" providerId="ADAL" clId="{537982C8-4421-4794-A17C-2821C3D024E3}" dt="2023-12-18T16:23:35.466" v="40" actId="14734"/>
        <pc:sldMkLst>
          <pc:docMk/>
          <pc:sldMk cId="0" sldId="272"/>
        </pc:sldMkLst>
        <pc:graphicFrameChg chg="modGraphic">
          <ac:chgData name="Joseph Dement" userId="ae62dbd8-f089-452f-a683-c80ca0f20f91" providerId="ADAL" clId="{537982C8-4421-4794-A17C-2821C3D024E3}" dt="2023-12-18T16:23:35.466" v="40" actId="14734"/>
          <ac:graphicFrameMkLst>
            <pc:docMk/>
            <pc:sldMk cId="0" sldId="272"/>
            <ac:graphicFrameMk id="2" creationId="{7B742186-D658-4BD9-AAE2-8D3F3F74F7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B1C0A74-8053-47C5-9B72-520BB593EC77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7B0BC33-81F2-473A-844C-5A4FE428E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40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91B510-9B8F-4248-8FEE-A34DBCC495A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2CF73-9D04-49BC-AF3F-5998781A7EC6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CEEE9-A589-4AB2-9B1B-1CA6287EE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CADBE-65AF-48BF-A4F0-45068F560664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F178E-7E67-4D7E-9028-9F3274136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313C9-678E-4CFD-A416-ABA20D237277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C78C3-8008-459F-9316-933CABC8C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E8B5F-2834-4F88-A6D6-B4A152478BE9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76970-5E91-45E9-853D-8D0C494D6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A905E-2EFB-4C5E-A1B3-2EE0568DEFCF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5C4E2-3BBB-42B6-A868-C63AF59F2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D33C9-0E2E-4F6A-B8A1-8930EDC6112E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87D0-4DC6-4D1E-8DD7-6744830EF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8D7A-6078-4800-BB33-F79B9D05744A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8119C-281E-471B-B4C3-B49D85DBF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90D0C-251F-42A2-A346-F6BACDFC9F0D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93882-171F-426D-84FD-C0FF12437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5B14-73D4-4304-B252-B981C8789A09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E23DD-53F1-4AD1-AE81-98DF9CFF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04DDF-A241-4F5D-BA3F-97EB31ABC862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12CDD-80EB-488D-B062-13118A57C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AB64F-E4F6-4B88-AC60-92E6118F6964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2EED-17EF-4EF7-AC47-9096E6D99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93F6BF-6286-4618-B7DE-3FA885F890BF}" type="datetimeFigureOut">
              <a:rPr lang="en-US"/>
              <a:pPr>
                <a:defRPr/>
              </a:pPr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C85E93-4332-49F8-9B19-A93189B47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/>
          </p:cNvPicPr>
          <p:nvPr/>
        </p:nvPicPr>
        <p:blipFill>
          <a:blip r:embed="rId2"/>
          <a:srcRect l="4449" r="46373" b="34393"/>
          <a:stretch>
            <a:fillRect/>
          </a:stretch>
        </p:blipFill>
        <p:spPr bwMode="auto">
          <a:xfrm>
            <a:off x="6640513" y="5181600"/>
            <a:ext cx="1889125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2133600" y="5646738"/>
            <a:ext cx="441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Dan Benson, County Executive</a:t>
            </a:r>
          </a:p>
          <a:p>
            <a:pPr algn="ctr"/>
            <a:r>
              <a:rPr lang="en-US" dirty="0">
                <a:latin typeface="Calibri" pitchFamily="34" charset="0"/>
              </a:rPr>
              <a:t>Joseph Pizza, Executive Director</a:t>
            </a:r>
          </a:p>
        </p:txBody>
      </p:sp>
      <p:pic>
        <p:nvPicPr>
          <p:cNvPr id="14339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4362" y="5226050"/>
            <a:ext cx="1347788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52399" y="1003280"/>
            <a:ext cx="8839201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ktiv Grotesk Cd Black" panose="020B0906020203020204" pitchFamily="34" charset="0"/>
                <a:cs typeface="Aktiv Grotesk Cd Black" panose="020B0906020203020204" pitchFamily="34" charset="0"/>
              </a:rPr>
              <a:t>Tournament History </a:t>
            </a:r>
            <a:b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ktiv Grotesk Cd Black" panose="020B0906020203020204" pitchFamily="34" charset="0"/>
                <a:cs typeface="Aktiv Grotesk Cd Black" panose="020B0906020203020204" pitchFamily="34" charset="0"/>
              </a:rPr>
            </a:b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ktiv Grotesk Cd Black" panose="020B0906020203020204" pitchFamily="34" charset="0"/>
                <a:cs typeface="Aktiv Grotesk Cd Black" panose="020B0906020203020204" pitchFamily="34" charset="0"/>
              </a:rPr>
              <a:t>of 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ktiv Grotesk Cd Black" panose="020B0906020203020204" pitchFamily="34" charset="0"/>
                <a:cs typeface="Aktiv Grotesk Cd Black" panose="020B0906020203020204" pitchFamily="34" charset="0"/>
              </a:rPr>
              <a:t>Mercer County Park </a:t>
            </a:r>
            <a:b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ktiv Grotesk Cd Black" panose="020B0906020203020204" pitchFamily="34" charset="0"/>
                <a:cs typeface="Aktiv Grotesk Cd Black" panose="020B0906020203020204" pitchFamily="34" charset="0"/>
              </a:rPr>
            </a:b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ktiv Grotesk Cd Black" panose="020B0906020203020204" pitchFamily="34" charset="0"/>
                <a:cs typeface="Aktiv Grotesk Cd Black" panose="020B0906020203020204" pitchFamily="34" charset="0"/>
              </a:rPr>
              <a:t>Tennis Center</a:t>
            </a:r>
          </a:p>
        </p:txBody>
      </p:sp>
    </p:spTree>
  </p:cSld>
  <p:clrMapOvr>
    <a:masterClrMapping/>
  </p:clrMapOvr>
  <p:transition spd="med" advClick="0" advTm="300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87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453831"/>
              </p:ext>
            </p:extLst>
          </p:nvPr>
        </p:nvGraphicFramePr>
        <p:xfrm>
          <a:off x="228600" y="152400"/>
          <a:ext cx="3886200" cy="6480176"/>
        </p:xfrm>
        <a:graphic>
          <a:graphicData uri="http://schemas.openxmlformats.org/drawingml/2006/table">
            <a:tbl>
              <a:tblPr/>
              <a:tblGrid>
                <a:gridCol w="363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Mixed “A” Doubles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Stoner/Brenda Johnson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Keith Usisken/Karen Clark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Stoner/Brenda Johnson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Kurtain/Mary Goodenough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McCarthy/Louise Gengler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Chianese/Pam Fera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Kurtain/Irene Usisken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Tom Della Rosa/Pam Fera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Kurtain/Irene Usisken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Tom Della Rosa/Pam Fera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Blake/Colleen Cosgrove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Kurtain/Irene Usisken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Rod Badakhsh/Annemarie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Blake/Colleen Cosgrove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Wojnar/Jill Allen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McCarthy/Robin McCarthy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Wojnar/Jill Allen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Danser/Amy Danser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Blake/Jill Hutchinson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Barcless/Kim Crusey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Chianese/Julie LoPrinz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Danser/Amy Danser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Jivan Datta/Natash Datta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Guy Margiotti/Chris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Wojnar/Jill Bacso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Reed Newhall/Helen Newhall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A. Adelston/B. Pollner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Karl Stark/Cortlee Gerhart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Blake/Jill Hutchinson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Wysocki/Julie Greenberg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Karl Narsi/Laura Tolbert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Blake/Jill Hutchinson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Bacso/Jill Bacso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Cremeans/Wendy Kraut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Wysocki/Julie LoPrinzi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Tavel/Gerri Hirsch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Wysocki/Kathy Zannon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Vecchiolla/Julie LoPrinzi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Wysocki/Kathy Zannon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Black Jr./Dianne Black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Cremeans/Marie Schickler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Wysocki/Stacie Dale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Kamara/Mary Neville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Weakley/Chris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Weakley/Chris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DeMent/Amy Rizzitello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Eric Noll/Alexis Jacobi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Weakley/Chris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Kamara/Kristi Dunham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Cremeans/Lisa Sherman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Alexis Jacobi/Eric Noll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Cremeans/Lisa Sherman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Mannix/Marius Stan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Devin Crawbuck/Jody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Cryan/Cortlee Gerhart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Devin Crawbuck/Jody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Kamara/Joelle Nitzberg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Cryan/Cortlee Gearhardt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2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Alison Noll/Sean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Cryan/Cortlee Gearhardt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Cryan/Cortlee Gearhardt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Vinit Palayekar/Sheena Sunil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52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Cremeans/Devin Crawbuck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Cryan/Cortlee Gerhart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Chang/Sarah Huah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/Kei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Imanishi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 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Chang/Sarah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Huah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Sean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Tavel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/Alison Noll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Chang/Sarah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Huah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/Devin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Crawbuck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Chang/Genevieve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Wurtz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/Devin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Crawbuck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Alison Noll/Sean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Tavel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Jason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Ciaccio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/Genevieve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Wurtz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017691"/>
              </p:ext>
            </p:extLst>
          </p:nvPr>
        </p:nvGraphicFramePr>
        <p:xfrm>
          <a:off x="4495800" y="533400"/>
          <a:ext cx="3962400" cy="304800"/>
        </p:xfrm>
        <a:graphic>
          <a:graphicData uri="http://schemas.openxmlformats.org/drawingml/2006/table">
            <a:tbl>
              <a:tblPr/>
              <a:tblGrid>
                <a:gridCol w="363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Chang/Sarah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Huah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Ben Kunkel/Genevieve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Wurtz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Isha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Sahota/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Vivek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Sahota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Marcie Lynch/Mohammed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Moamen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A840B68-5F28-4B13-87A4-3895D0C80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730596"/>
              </p:ext>
            </p:extLst>
          </p:nvPr>
        </p:nvGraphicFramePr>
        <p:xfrm>
          <a:off x="4495800" y="838200"/>
          <a:ext cx="3962400" cy="609600"/>
        </p:xfrm>
        <a:graphic>
          <a:graphicData uri="http://schemas.openxmlformats.org/drawingml/2006/table">
            <a:tbl>
              <a:tblPr/>
              <a:tblGrid>
                <a:gridCol w="363538">
                  <a:extLst>
                    <a:ext uri="{9D8B030D-6E8A-4147-A177-3AD203B41FA5}">
                      <a16:colId xmlns:a16="http://schemas.microsoft.com/office/drawing/2014/main" val="2726106157"/>
                    </a:ext>
                  </a:extLst>
                </a:gridCol>
                <a:gridCol w="1776412">
                  <a:extLst>
                    <a:ext uri="{9D8B030D-6E8A-4147-A177-3AD203B41FA5}">
                      <a16:colId xmlns:a16="http://schemas.microsoft.com/office/drawing/2014/main" val="532030129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518561604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2020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9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Brian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Seifried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/Mindy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Seifried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Jonathan Yu/Elizabeth Yu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4499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Jonathan Yu/Elizabeth Yu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Eric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Levitch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/Anna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Osadchy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792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Lily Muir/James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Jonathan Yu/Mindy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Seifried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3480" marR="434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21709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68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12846"/>
              </p:ext>
            </p:extLst>
          </p:nvPr>
        </p:nvGraphicFramePr>
        <p:xfrm>
          <a:off x="228600" y="152400"/>
          <a:ext cx="4114800" cy="5984018"/>
        </p:xfrm>
        <a:graphic>
          <a:graphicData uri="http://schemas.openxmlformats.org/drawingml/2006/table">
            <a:tbl>
              <a:tblPr/>
              <a:tblGrid>
                <a:gridCol w="370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18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Mixed “B” Doubles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Vecchiolla/Cheryl Vecchiolla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Jerry Apoldite/Marie Apoldite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Leo Laaksonen/Ester Eckerling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Robin Wardell /Emily Goodfellow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1989 to 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Thomas Ford/Cindy Bystrzycki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George Levin/Faith Watov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Miko/Christine Sheppard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 Kowalski/Regan Tuerff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Jarrett Basedow/Keely Crawbuck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Patrick Kilgannon/Audra Tursa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Kyle Chorba/Leslie Zavarro 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George Levin/Faith Watov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Phil Coyne/Kimm Lacken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Konvit/Doreen Shapiro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Sam Kolesar/Mary Jo Gellenbeck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Carmine Barnada/Susan Barnada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Jason Zoladz/Sarah Heyman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Brennan/Joan Crimes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Ron Pagodin/Dinia Agrawala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Debbie Lou/Bill Lou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2000 to 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Warner/Mary Beth Wood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Brennan/Maria Danieles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Mark Heinig/Eileen Jameson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Brennan/Beth Baccard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Murphy/Kathleen Murphy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Lee/Chrystene Wyluda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Brennan/Irma DeMarzo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Bencivengo/Ashley Clarke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Alison Noll/Ron Noll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Bleakey/Monica Cruse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Bleakey/Monica Cruse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Garnier/Robin Smith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2008 to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Laurie Decker/Aaron Palmer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Amit Kumar/Erika LaMarch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 Khoo/Patrycia Przystasz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J.D. Whyte/Nancy Plum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J.D. Whyte/Nancy Plum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Eric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Trast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/Kristen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Malpas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Kristen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Kriebel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Chanton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Phan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Rachel McGowan/Zachary McGowan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2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2016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 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Johnny </a:t>
                      </a:r>
                      <a:r>
                        <a:rPr lang="en-US" sz="900" dirty="0" err="1"/>
                        <a:t>Kumpf</a:t>
                      </a:r>
                      <a:r>
                        <a:rPr lang="en-US" sz="900" dirty="0"/>
                        <a:t>/Anna </a:t>
                      </a:r>
                      <a:r>
                        <a:rPr lang="en-US" sz="900" dirty="0" err="1"/>
                        <a:t>Osadchy</a:t>
                      </a:r>
                      <a:endParaRPr lang="en-US" sz="900" dirty="0"/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Kim Borek/Don </a:t>
                      </a:r>
                      <a:r>
                        <a:rPr lang="en-US" sz="900" dirty="0" err="1"/>
                        <a:t>Meisel</a:t>
                      </a:r>
                      <a:endParaRPr lang="en-US" sz="900" dirty="0"/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2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from 2018-2022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2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2023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Eric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Goll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/Linh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Fruge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                                    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Erinne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Kotelnicki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/Roko-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Miaden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Rasin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51024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63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988101"/>
              </p:ext>
            </p:extLst>
          </p:nvPr>
        </p:nvGraphicFramePr>
        <p:xfrm>
          <a:off x="228600" y="152400"/>
          <a:ext cx="3962400" cy="3408688"/>
        </p:xfrm>
        <a:graphic>
          <a:graphicData uri="http://schemas.openxmlformats.org/drawingml/2006/table">
            <a:tbl>
              <a:tblPr/>
              <a:tblGrid>
                <a:gridCol w="369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Women’s 35 &amp; Over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Buchner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Buchner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Alma Quinlan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Carol Monteverde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Stefanie Decker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Alma Quinlan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Alma Quinlan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Stefanie Decker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Alma Quinlan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Meg Palladino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Carol Monteverde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Alma Quinlan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2001 to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Ruby Chen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Jane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Itterly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2013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Nancy Plum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Joyce Nagel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Cheryl Beal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Nancy Plum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Nancy Plum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Alicia Shieh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from  2017-2020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0DC32DC-9831-4FD5-BC35-12C0F73E2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778911"/>
              </p:ext>
            </p:extLst>
          </p:nvPr>
        </p:nvGraphicFramePr>
        <p:xfrm>
          <a:off x="228600" y="3561088"/>
          <a:ext cx="3962400" cy="384176"/>
        </p:xfrm>
        <a:graphic>
          <a:graphicData uri="http://schemas.openxmlformats.org/drawingml/2006/table">
            <a:tbl>
              <a:tblPr/>
              <a:tblGrid>
                <a:gridCol w="369888">
                  <a:extLst>
                    <a:ext uri="{9D8B030D-6E8A-4147-A177-3AD203B41FA5}">
                      <a16:colId xmlns:a16="http://schemas.microsoft.com/office/drawing/2014/main" val="2106213610"/>
                    </a:ext>
                  </a:extLst>
                </a:gridCol>
                <a:gridCol w="1812925">
                  <a:extLst>
                    <a:ext uri="{9D8B030D-6E8A-4147-A177-3AD203B41FA5}">
                      <a16:colId xmlns:a16="http://schemas.microsoft.com/office/drawing/2014/main" val="3817080440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2036740202"/>
                    </a:ext>
                  </a:extLst>
                </a:gridCol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2021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Karin Borchert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Nancy Plum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280759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2022-2023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4805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24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51198"/>
              </p:ext>
            </p:extLst>
          </p:nvPr>
        </p:nvGraphicFramePr>
        <p:xfrm>
          <a:off x="228600" y="152400"/>
          <a:ext cx="4495800" cy="5859780"/>
        </p:xfrm>
        <a:graphic>
          <a:graphicData uri="http://schemas.openxmlformats.org/drawingml/2006/table">
            <a:tbl>
              <a:tblPr/>
              <a:tblGrid>
                <a:gridCol w="420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3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Men’s 35 &amp; Over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154" marR="68154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Hall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Pete James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Ed Kolb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Kliebhan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Russo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Eldridge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Steve Davis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Ehrenberg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Brian Peters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Brian Kessler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Nick Nalywayko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Cremeans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Vecchiolla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Vecchiolla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Graham Phillips 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Lance Brown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Garret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Panitch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Robert Klein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Ungvarsky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B5F243C-D5C0-42C1-87BA-9F607C64B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681613"/>
              </p:ext>
            </p:extLst>
          </p:nvPr>
        </p:nvGraphicFramePr>
        <p:xfrm>
          <a:off x="228600" y="6012180"/>
          <a:ext cx="4495800" cy="762000"/>
        </p:xfrm>
        <a:graphic>
          <a:graphicData uri="http://schemas.openxmlformats.org/drawingml/2006/table">
            <a:tbl>
              <a:tblPr/>
              <a:tblGrid>
                <a:gridCol w="420688">
                  <a:extLst>
                    <a:ext uri="{9D8B030D-6E8A-4147-A177-3AD203B41FA5}">
                      <a16:colId xmlns:a16="http://schemas.microsoft.com/office/drawing/2014/main" val="1914407059"/>
                    </a:ext>
                  </a:extLst>
                </a:gridCol>
                <a:gridCol w="2055812">
                  <a:extLst>
                    <a:ext uri="{9D8B030D-6E8A-4147-A177-3AD203B41FA5}">
                      <a16:colId xmlns:a16="http://schemas.microsoft.com/office/drawing/2014/main" val="84626748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1169405491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2020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376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Oberge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Janvier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Bass Messi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81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Cremeans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Ferran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Valldosera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6237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Jaun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Hamdan</a:t>
                      </a: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Ferran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Valdosera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154" marR="681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625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57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21771"/>
              </p:ext>
            </p:extLst>
          </p:nvPr>
        </p:nvGraphicFramePr>
        <p:xfrm>
          <a:off x="228600" y="152400"/>
          <a:ext cx="4114800" cy="5703904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98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Senior Men’s 45 &amp; Over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Klein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McCann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Iannone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Klein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Klitzberg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Klein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Klein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Papciak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Black Sr.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Black Sr.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Klein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Black Sr.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Don Reichman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Farrel Delman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Russo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Russo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Marvin Dupree Jr.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Russo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Marvin Dupree Jr.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Stanton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Marvin Dupree Jr.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Ehrenberg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Brian Peters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Perron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Cremeans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Vecchiolla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Vivek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Sahota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Vivek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Sahota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Timothy Grosso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strike="noStrike" dirty="0">
                          <a:effectLst/>
                          <a:latin typeface="+mj-lt"/>
                          <a:ea typeface="Times New Roman"/>
                        </a:rPr>
                        <a:t>Marc Vecchiolla</a:t>
                      </a: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1BE77E-ED7E-4A79-B188-9E70F9087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920517"/>
              </p:ext>
            </p:extLst>
          </p:nvPr>
        </p:nvGraphicFramePr>
        <p:xfrm>
          <a:off x="228600" y="5856304"/>
          <a:ext cx="4114800" cy="666752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val="1985504233"/>
                    </a:ext>
                  </a:extLst>
                </a:gridCol>
                <a:gridCol w="1881188">
                  <a:extLst>
                    <a:ext uri="{9D8B030D-6E8A-4147-A177-3AD203B41FA5}">
                      <a16:colId xmlns:a16="http://schemas.microsoft.com/office/drawing/2014/main" val="865773084"/>
                    </a:ext>
                  </a:extLst>
                </a:gridCol>
                <a:gridCol w="1849437">
                  <a:extLst>
                    <a:ext uri="{9D8B030D-6E8A-4147-A177-3AD203B41FA5}">
                      <a16:colId xmlns:a16="http://schemas.microsoft.com/office/drawing/2014/main" val="2558024214"/>
                    </a:ext>
                  </a:extLst>
                </a:gridCol>
              </a:tblGrid>
              <a:tr h="1666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2020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9422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strike="noStrike" dirty="0">
                          <a:effectLst/>
                          <a:latin typeface="+mj-lt"/>
                          <a:ea typeface="Times New Roman"/>
                        </a:rPr>
                        <a:t>Michael </a:t>
                      </a:r>
                      <a:r>
                        <a:rPr lang="en-US" sz="900" b="0" u="none" strike="noStrike" dirty="0" err="1">
                          <a:effectLst/>
                          <a:latin typeface="+mj-lt"/>
                          <a:ea typeface="Times New Roman"/>
                        </a:rPr>
                        <a:t>Cremeans</a:t>
                      </a: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2694282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 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Cremeans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dirty="0">
                          <a:effectLst/>
                          <a:latin typeface="+mj-lt"/>
                          <a:ea typeface="Times New Roman"/>
                        </a:rPr>
                        <a:t>Vivek Sahota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437997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9451" marR="5945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dirty="0">
                          <a:effectLst/>
                          <a:latin typeface="+mj-lt"/>
                          <a:ea typeface="Times New Roman"/>
                        </a:rPr>
                        <a:t>Michael Schwartz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7627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68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844533"/>
              </p:ext>
            </p:extLst>
          </p:nvPr>
        </p:nvGraphicFramePr>
        <p:xfrm>
          <a:off x="304800" y="152400"/>
          <a:ext cx="4267200" cy="5848350"/>
        </p:xfrm>
        <a:graphic>
          <a:graphicData uri="http://schemas.openxmlformats.org/drawingml/2006/table">
            <a:tbl>
              <a:tblPr/>
              <a:tblGrid>
                <a:gridCol w="39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Senior Men’s 55 &amp; Over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Ivo Jirkovsky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Norm Cromack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Ivo Jirkovsky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Paul Sing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Palone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Norm Cromack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Palone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Norm Cromack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Palone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Dennis Gribben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Humes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Stan Dlugosz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Palone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Brennan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Brennan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Klein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3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1999 to 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 Offredo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3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Ray Olschewski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Barry Frost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Robert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Ira Kahner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Robert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Robert Pugh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Raja Khalifah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Marvin Dupree Jr.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Barry Frost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Robert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Marvin Dupree Jr.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Marvin Dupree Jr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Robert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Nick Nalywayko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Selim Sheikh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Cryan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Dave Moody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Peter James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Marvin Dupree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Marvin Dupree, Jr.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Marvin Dupree Jr.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Nick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Maravich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Steve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Pellerin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Marvin Dupree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6F14256-4E38-498D-8581-14DFFCCA8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28906"/>
              </p:ext>
            </p:extLst>
          </p:nvPr>
        </p:nvGraphicFramePr>
        <p:xfrm>
          <a:off x="304800" y="5995362"/>
          <a:ext cx="4267200" cy="749300"/>
        </p:xfrm>
        <a:graphic>
          <a:graphicData uri="http://schemas.openxmlformats.org/drawingml/2006/table">
            <a:tbl>
              <a:tblPr/>
              <a:tblGrid>
                <a:gridCol w="398463">
                  <a:extLst>
                    <a:ext uri="{9D8B030D-6E8A-4147-A177-3AD203B41FA5}">
                      <a16:colId xmlns:a16="http://schemas.microsoft.com/office/drawing/2014/main" val="2462435249"/>
                    </a:ext>
                  </a:extLst>
                </a:gridCol>
                <a:gridCol w="1951037">
                  <a:extLst>
                    <a:ext uri="{9D8B030D-6E8A-4147-A177-3AD203B41FA5}">
                      <a16:colId xmlns:a16="http://schemas.microsoft.com/office/drawing/2014/main" val="2000865899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4237119497"/>
                    </a:ext>
                  </a:extLst>
                </a:gridCol>
              </a:tblGrid>
              <a:tr h="1873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2020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752808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Cryan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Peter James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9570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Jim Cryan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Peter James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5814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Peter James</a:t>
                      </a:r>
                    </a:p>
                  </a:txBody>
                  <a:tcPr marL="66813" marR="6681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1963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82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411754"/>
              </p:ext>
            </p:extLst>
          </p:nvPr>
        </p:nvGraphicFramePr>
        <p:xfrm>
          <a:off x="228600" y="152400"/>
          <a:ext cx="4038600" cy="4561216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Junior Boy’s 12 &amp; Under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Danny Dumpel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Celentana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Rehan Chaudhry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Deepa Iyer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Keely Crawbuck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Moxon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Omar Siddiqi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Ruksana Vorha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Ruksana Vorha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Jeffrey Julio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Adam Coleman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Satran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Benny Gordon-Goldstein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Kartik Nateson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Caitlin Crawbuck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Devin Crawbuck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1998 to 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Charlie Rushing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Arjun Raghuraman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Nicholas Chen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Matthew Chen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Matthew Chen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Stephanie Taylor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Didreck Manahan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Manahan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Didrick Manahan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Stephanie Taylor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Daniel Kaplan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Richa Mandrekar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Abhishek Paramaraj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Akul Telluri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Kurosh Keyvan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Joshua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Amo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Nicholas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Hellinghausen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Manu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Sankaran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Paraj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Goyal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Sachiel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Varada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from 2016 - 2023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14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380338"/>
              </p:ext>
            </p:extLst>
          </p:nvPr>
        </p:nvGraphicFramePr>
        <p:xfrm>
          <a:off x="228600" y="152400"/>
          <a:ext cx="4041775" cy="4945392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Junior Boy’s 14 &amp; Under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Dumpel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Buchner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Jeremy Lisowski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Mani Srini Vasan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Levine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Jacobsohn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Jimmy Molina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Geoff Weber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Matthew Jivin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 Markosian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Medvin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Gelfand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Frank Flatch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Jason Zoladz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Jeffrey Schiller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Ankit Parikh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1997 to 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Eric Trast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Josh Partyka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Eric Trast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Dhruv Sachdeva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Nicholas Chen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 Schragger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 Schragger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Lars Kristinasen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Ryan Ciaccio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Rohan Patlolla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 Francisco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Niranjan Shankar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Anuraag Visweswaran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Sanskar Sahoy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Zachary Dovell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Kartik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Rayavarapu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Suyay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Sayini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Shibi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Balamurugan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Alex Zhang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Sean Martin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 Tournament from 2016 - 2018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RJ Regan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Sucheth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Seethalla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 Tournament 2020-2023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31969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299820"/>
              </p:ext>
            </p:extLst>
          </p:nvPr>
        </p:nvGraphicFramePr>
        <p:xfrm>
          <a:off x="225425" y="152400"/>
          <a:ext cx="4041648" cy="53213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77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5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Mercer County Junior Boy’s 16 &amp; Under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Singles Championship History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Year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Champion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Finalist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1987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Arun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Naik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Eugene Song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1988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J.P. Lafors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Richard Jones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1989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Laura Lombardo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Michelle Joshua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1990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Sanjo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Shatley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 Tseng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Mike Minter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Jeff Pypsznski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Michael </a:t>
                      </a:r>
                      <a:r>
                        <a:rPr lang="en-US" sz="900" dirty="0" err="1">
                          <a:effectLst/>
                        </a:rPr>
                        <a:t>Jasnosz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Ryan Tavel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1993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Matt </a:t>
                      </a:r>
                      <a:r>
                        <a:rPr lang="en-US" sz="900" dirty="0" err="1">
                          <a:effectLst/>
                        </a:rPr>
                        <a:t>Calu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Sohail Shaikh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1994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Shawn McGee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Turney Hall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1995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John Donnelly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Charles Molina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Jon Walton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Chirag Barbhaiya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1997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Jason </a:t>
                      </a:r>
                      <a:r>
                        <a:rPr lang="en-US" sz="900" dirty="0" err="1">
                          <a:effectLst/>
                        </a:rPr>
                        <a:t>Zoladz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Jason Kliewe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1998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Matt Vecchiolla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Jack Wang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77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No Tournament from 1999 to 2005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2006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Shayyan Fazle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Jason Wertz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2007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Nikhil Lakhanpal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Brian Slayton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2008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Benjamin Pinter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Zachary Pappas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2009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Eric Trast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Daniel Joe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2010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Ben Schragger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Lance Gilbert Francisco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2011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Sriram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BaPatla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Revanth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Korrapolu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177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No Tournament from 2012 to 2013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Patrick Blake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Jordon Stoner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Jack Wong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Bryce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Peritt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770">
                <a:tc grid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Tournament 2016 - 2018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Jake 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Han Young Park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177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Tournament 2020-2023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727594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3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30337"/>
              </p:ext>
            </p:extLst>
          </p:nvPr>
        </p:nvGraphicFramePr>
        <p:xfrm>
          <a:off x="228600" y="152400"/>
          <a:ext cx="4041775" cy="2832424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Junior Boy’s 18 &amp; Under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Jivan Datta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Jamie Bednar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Julie LoPrinzi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Collins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Erik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Alvin Ling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Alvin Ling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Probasco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Daniel Wang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Frank Migliori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Kyle Chorba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Mick Cruciam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Jimmy Molina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Kopec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Patryk Hirsz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Pete Pietranik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Peter Pietranik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Jon Walton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1998 to 2023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97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811999"/>
              </p:ext>
            </p:extLst>
          </p:nvPr>
        </p:nvGraphicFramePr>
        <p:xfrm>
          <a:off x="228600" y="152400"/>
          <a:ext cx="4114800" cy="6599259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Men’s “A” Singles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Neilson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Harper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Jay Lapidus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McCarthy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McCarthy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2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1978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Talbot Davis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Bartos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Talbot Davis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Reed Newhall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Bruce Ellis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 Aronovic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Adrian Chirici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Jivan Datta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 Hill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Jivan Datta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Nalbone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Bailey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Brian Peters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Wojnar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Christopher Chang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Black Jr.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Black Jr.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Sunil Jagtap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Leonardo Caporali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Leonardo Caporali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Rip Rice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Jay Berger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Rip Rice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Nick Benjamin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Eric Noll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Tyler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Hill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Nichols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Vinit Palayekar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Nichols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Jeremy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Schmitter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 Pierson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Nichols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611551"/>
              </p:ext>
            </p:extLst>
          </p:nvPr>
        </p:nvGraphicFramePr>
        <p:xfrm>
          <a:off x="4572000" y="533400"/>
          <a:ext cx="4059378" cy="849315"/>
        </p:xfrm>
        <a:graphic>
          <a:graphicData uri="http://schemas.openxmlformats.org/drawingml/2006/table">
            <a:tbl>
              <a:tblPr/>
              <a:tblGrid>
                <a:gridCol w="328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Charlie Rushing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Nichols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2016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Christopher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Rosensteel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Daniel Chang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2017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Christopher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Rosensteel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Timothy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Gavornik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2018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Daniel Chang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Charlie Rushing 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2019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Ronaldo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Jacome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Alejandro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Jacome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6E19A2-4A5F-40AB-A60E-FEB050051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958449"/>
              </p:ext>
            </p:extLst>
          </p:nvPr>
        </p:nvGraphicFramePr>
        <p:xfrm>
          <a:off x="4572000" y="1382715"/>
          <a:ext cx="4059378" cy="685800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12526904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253116927"/>
                    </a:ext>
                  </a:extLst>
                </a:gridCol>
                <a:gridCol w="1849578">
                  <a:extLst>
                    <a:ext uri="{9D8B030D-6E8A-4147-A177-3AD203B41FA5}">
                      <a16:colId xmlns:a16="http://schemas.microsoft.com/office/drawing/2014/main" val="1834477413"/>
                    </a:ext>
                  </a:extLst>
                </a:gridCol>
              </a:tblGrid>
              <a:tr h="914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2020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36852"/>
                  </a:ext>
                </a:extLst>
              </a:tr>
              <a:tr h="346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2021   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Charles Rushing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Michael Cremeans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11690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2022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Daniel Chang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Charles Rushing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75639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2023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Daniel Chang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Chris Miller</a:t>
                      </a: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09734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35789" marR="357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4909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5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96030"/>
              </p:ext>
            </p:extLst>
          </p:nvPr>
        </p:nvGraphicFramePr>
        <p:xfrm>
          <a:off x="228600" y="381000"/>
          <a:ext cx="4041775" cy="2064072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Junior Girl’s 12 &amp; Under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Sahithi Muthyala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Jackson Birnie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Victoria Velez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Meera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Jesudason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Aarushi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Attray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Maeve McGowan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err="1"/>
                        <a:t>Prianka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Sairam</a:t>
                      </a:r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err="1"/>
                        <a:t>Jayani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Velsamy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2019-2023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4870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823800"/>
              </p:ext>
            </p:extLst>
          </p:nvPr>
        </p:nvGraphicFramePr>
        <p:xfrm>
          <a:off x="4724400" y="2133600"/>
          <a:ext cx="4041775" cy="2448248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Junior Girl’s 14 &amp; Under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Marisa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Millenen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Stephanie Taylor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2010 to 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Genevieve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Wurtz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Julia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Dinmore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Aarushi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Attray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Carla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Eboli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Aldena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 Brown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Simrin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Ponamgi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Anya Mohan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Nishika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Singhal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2020-2023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08921"/>
                  </a:ext>
                </a:extLst>
              </a:tr>
            </a:tbl>
          </a:graphicData>
        </a:graphic>
      </p:graphicFrame>
      <p:graphicFrame>
        <p:nvGraphicFramePr>
          <p:cNvPr id="34862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115932"/>
              </p:ext>
            </p:extLst>
          </p:nvPr>
        </p:nvGraphicFramePr>
        <p:xfrm>
          <a:off x="304800" y="4191000"/>
          <a:ext cx="4041776" cy="1679896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Junior Girl’s 16 &amp; Under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Singles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Rithika Korrapolu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Rachael Peters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Amanda Phillips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Madison McNabb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Shannon Lu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Julia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Dinmore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Genevieve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Wurtz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Darby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Petchel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No Tournament in from 2016 - 2023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02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08718"/>
              </p:ext>
            </p:extLst>
          </p:nvPr>
        </p:nvGraphicFramePr>
        <p:xfrm>
          <a:off x="228600" y="152400"/>
          <a:ext cx="3959225" cy="4945392"/>
        </p:xfrm>
        <a:graphic>
          <a:graphicData uri="http://schemas.openxmlformats.org/drawingml/2006/table">
            <a:tbl>
              <a:tblPr/>
              <a:tblGrid>
                <a:gridCol w="369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Stone Age Open “A” Division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Mountford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Leonardo Caporali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Leonardo Caporali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Ehrenberg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Humphreys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Nichols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Vecchiolla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Qasim Khan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Qasim Khan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Michael Schwartz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Araneta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Michael Schwartz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Xavier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Shuda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Vivek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Sahota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Jason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Ciaccio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Michael Schwartz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Jason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Ciaccio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pic>
        <p:nvPicPr>
          <p:cNvPr id="35897" name="Picture 2" descr="C:\Users\jcaruso\AppData\Local\Microsoft\Windows\Temporary Internet Files\Content.IE5\L12GP3VZ\MP90017844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581400"/>
            <a:ext cx="480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695DD9-F6DE-4D65-BE4A-BA08FA33D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35091"/>
              </p:ext>
            </p:extLst>
          </p:nvPr>
        </p:nvGraphicFramePr>
        <p:xfrm>
          <a:off x="228599" y="5092202"/>
          <a:ext cx="3959225" cy="768352"/>
        </p:xfrm>
        <a:graphic>
          <a:graphicData uri="http://schemas.openxmlformats.org/drawingml/2006/table">
            <a:tbl>
              <a:tblPr/>
              <a:tblGrid>
                <a:gridCol w="369888">
                  <a:extLst>
                    <a:ext uri="{9D8B030D-6E8A-4147-A177-3AD203B41FA5}">
                      <a16:colId xmlns:a16="http://schemas.microsoft.com/office/drawing/2014/main" val="2777817743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596400301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3627748546"/>
                    </a:ext>
                  </a:extLst>
                </a:gridCol>
              </a:tblGrid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Tournament in 2020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8613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Ruhan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Waghmare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Jonathan Yu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72658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Cremeans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3781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504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59951"/>
              </p:ext>
            </p:extLst>
          </p:nvPr>
        </p:nvGraphicFramePr>
        <p:xfrm>
          <a:off x="228600" y="152400"/>
          <a:ext cx="3962400" cy="4680279"/>
        </p:xfrm>
        <a:graphic>
          <a:graphicData uri="http://schemas.openxmlformats.org/drawingml/2006/table">
            <a:tbl>
              <a:tblPr/>
              <a:tblGrid>
                <a:gridCol w="369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Stone Age Open “B” Division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Favero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Brennan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Ira Kahner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Carol Monteverde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Peter Genthe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Green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Wozniczka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Tom Jackson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Tarek Heba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Ram Kapil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Jason Lee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Tom Jackson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Tom Jackson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Green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Green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Brennan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Dohlon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Ira Kahner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Romeo Gallo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McCloughan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Favero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Tom Waldron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 Schragger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Jason Ciaccio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Charlie Rushing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Ryan Ciaccio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9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Favero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Chirag Dua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Chirag Dua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Tom Waldron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Dave Wilson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Ryan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Stumbaugh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Brian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Buzgo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Romario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Jacome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Ronaldo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Jacome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9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Gregory Del </a:t>
                      </a:r>
                      <a:r>
                        <a:rPr lang="en-US" sz="900" dirty="0" err="1"/>
                        <a:t>Favero</a:t>
                      </a:r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Justin Kidman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Justin Kidman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strike="noStrike" dirty="0">
                          <a:effectLst/>
                          <a:latin typeface="+mj-lt"/>
                          <a:ea typeface="Times New Roman"/>
                        </a:rPr>
                        <a:t>Gregory Del </a:t>
                      </a:r>
                      <a:r>
                        <a:rPr lang="en-US" sz="900" b="0" u="none" strike="noStrike" dirty="0" err="1">
                          <a:effectLst/>
                          <a:latin typeface="+mj-lt"/>
                          <a:ea typeface="Times New Roman"/>
                        </a:rPr>
                        <a:t>Favero</a:t>
                      </a: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pic>
        <p:nvPicPr>
          <p:cNvPr id="36916" name="Picture 2" descr="C:\Users\jcaruso\AppData\Local\Microsoft\Windows\Temporary Internet Files\Content.IE5\WI1RZAX8\MP90017844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581400"/>
            <a:ext cx="4724400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73DC073-82C2-40B3-88EB-08D2FF913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566711"/>
              </p:ext>
            </p:extLst>
          </p:nvPr>
        </p:nvGraphicFramePr>
        <p:xfrm>
          <a:off x="228600" y="4825208"/>
          <a:ext cx="3962400" cy="755652"/>
        </p:xfrm>
        <a:graphic>
          <a:graphicData uri="http://schemas.openxmlformats.org/drawingml/2006/table">
            <a:tbl>
              <a:tblPr/>
              <a:tblGrid>
                <a:gridCol w="369888">
                  <a:extLst>
                    <a:ext uri="{9D8B030D-6E8A-4147-A177-3AD203B41FA5}">
                      <a16:colId xmlns:a16="http://schemas.microsoft.com/office/drawing/2014/main" val="1732339444"/>
                    </a:ext>
                  </a:extLst>
                </a:gridCol>
                <a:gridCol w="1812925">
                  <a:extLst>
                    <a:ext uri="{9D8B030D-6E8A-4147-A177-3AD203B41FA5}">
                      <a16:colId xmlns:a16="http://schemas.microsoft.com/office/drawing/2014/main" val="30813673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460890880"/>
                    </a:ext>
                  </a:extLst>
                </a:gridCol>
              </a:tblGrid>
              <a:tr h="1889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2020</a:t>
                      </a:r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9994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Eric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Goll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Justin Kidman	</a:t>
                      </a: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25629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Kyle Zola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dirty="0">
                          <a:effectLst/>
                          <a:latin typeface="+mj-lt"/>
                          <a:ea typeface="Times New Roman"/>
                        </a:rPr>
                        <a:t>Garret </a:t>
                      </a:r>
                      <a:r>
                        <a:rPr lang="en-US" sz="900" b="0" u="none" dirty="0" err="1">
                          <a:effectLst/>
                          <a:latin typeface="+mj-lt"/>
                          <a:ea typeface="Times New Roman"/>
                        </a:rPr>
                        <a:t>Pannitch</a:t>
                      </a:r>
                      <a:endParaRPr lang="en-US" sz="900" b="0" u="non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439299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Marin </a:t>
                      </a:r>
                      <a:r>
                        <a:rPr lang="en-US" sz="900" dirty="0" err="1">
                          <a:latin typeface="+mj-lt"/>
                        </a:rPr>
                        <a:t>Strmecki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dirty="0">
                          <a:effectLst/>
                          <a:latin typeface="+mj-lt"/>
                          <a:ea typeface="Times New Roman"/>
                        </a:rPr>
                        <a:t>Justin Kidman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89536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3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13196"/>
              </p:ext>
            </p:extLst>
          </p:nvPr>
        </p:nvGraphicFramePr>
        <p:xfrm>
          <a:off x="228600" y="152400"/>
          <a:ext cx="4114800" cy="3792864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Stone Age Open “A” Doubles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Cremeans/Tarek Heiba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Ehrenberg/Scott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Cremeans/Tarek Heiba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DeMent/Dave Mennel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Cremeans/Mike Ehrenberg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Holland/Mike Perron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Cremeans/Mike Ehrenberg  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DeMent/John Murphy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Cremeans/Mike Perron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Humphreys/Marc Vecchiolla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Cremeans/Mike Perron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DeMent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/Andrew Humphreys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 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Cremeans/Mike Perron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Humphreys/Marc Vecchiolla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Cremeans/Mike Perron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Humphreys/Marc Vecchiolla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Humphreys/Mike Perron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Qasim Khan/Bob Weber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Qasim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Khan/Reed Newhall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Ajay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Kaisth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/Bob Weber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2013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Ben Pinter/March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Edward Graham/Andrew Humphreys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Daniel Chang/Curtis Martin, Jr.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Benjamin Pinter/Marc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Mike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Cremeans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/Brian Peters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Daniel Chang/Curtis Melton, Jr.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Mike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Cremeans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Thomas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Lagarde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/Pavel Lvov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Mike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Cremeans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Jason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Ciaccio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/Pavel Lvov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Sean Boyle/Alfred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Kandakai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strike="noStrike" dirty="0">
                          <a:effectLst/>
                          <a:latin typeface="+mj-lt"/>
                          <a:ea typeface="Times New Roman"/>
                        </a:rPr>
                        <a:t>Jordan Stoner/Patrick Walsh</a:t>
                      </a: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37927" name="Picture 2" descr="C:\Users\jcaruso\AppData\Local\Microsoft\Windows\Temporary Internet Files\Content.IE5\L12GP3VZ\MP90017844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429000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B81CC0-6BEB-441B-86BD-813612258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632355"/>
              </p:ext>
            </p:extLst>
          </p:nvPr>
        </p:nvGraphicFramePr>
        <p:xfrm>
          <a:off x="228600" y="3945264"/>
          <a:ext cx="4114800" cy="768352"/>
        </p:xfrm>
        <a:graphic>
          <a:graphicData uri="http://schemas.openxmlformats.org/drawingml/2006/table">
            <a:tbl>
              <a:tblPr/>
              <a:tblGrid>
                <a:gridCol w="396918">
                  <a:extLst>
                    <a:ext uri="{9D8B030D-6E8A-4147-A177-3AD203B41FA5}">
                      <a16:colId xmlns:a16="http://schemas.microsoft.com/office/drawing/2014/main" val="2650108274"/>
                    </a:ext>
                  </a:extLst>
                </a:gridCol>
                <a:gridCol w="1875050">
                  <a:extLst>
                    <a:ext uri="{9D8B030D-6E8A-4147-A177-3AD203B41FA5}">
                      <a16:colId xmlns:a16="http://schemas.microsoft.com/office/drawing/2014/main" val="571022883"/>
                    </a:ext>
                  </a:extLst>
                </a:gridCol>
                <a:gridCol w="1842832">
                  <a:extLst>
                    <a:ext uri="{9D8B030D-6E8A-4147-A177-3AD203B41FA5}">
                      <a16:colId xmlns:a16="http://schemas.microsoft.com/office/drawing/2014/main" val="2666569766"/>
                    </a:ext>
                  </a:extLst>
                </a:gridCol>
              </a:tblGrid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2020 </a:t>
                      </a:r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00745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Dong Hyun Kim/Ray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Postadan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Jonathan Yu/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Ruhan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Waghmare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95094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Vivek Sahota/Dong Hyun Kim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Michael Cremeans/Jordan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49557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Michael </a:t>
                      </a:r>
                      <a:r>
                        <a:rPr lang="en-US" sz="900" dirty="0" err="1">
                          <a:latin typeface="+mj-lt"/>
                        </a:rPr>
                        <a:t>Cremeans</a:t>
                      </a:r>
                      <a:r>
                        <a:rPr lang="en-US" sz="900" dirty="0">
                          <a:latin typeface="+mj-lt"/>
                        </a:rPr>
                        <a:t>/Jordan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Qasim Kahn/Marc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6775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4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56091"/>
              </p:ext>
            </p:extLst>
          </p:nvPr>
        </p:nvGraphicFramePr>
        <p:xfrm>
          <a:off x="228600" y="152400"/>
          <a:ext cx="4041775" cy="3600776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Stone Age Open “B” Doubles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Dick Sword/Tom Waldron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Terry Ferreira/Ann LoPrinzi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Ashley Clarke/Sherry 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Aleeha Fazle/Shayan Fazle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Neil Acharya/Rahool Padhye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Siobhan Cahill/Rachel Hendrickson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SiobhanCahill/Rachel Hendrickson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Ryan Huie/Zachary Pappas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 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Jason Ciaccio/Ryan Ciaccio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 Schragger/John Schragger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2010 to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Favero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/Tony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Dolhon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Indah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Budiman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Didrick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Manahan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2013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Jay Santoro/Jordan Stoner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Mick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Mastalesz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/Tyler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Sincoskie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Ronaldo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Jacome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Romario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Jacome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Gregory Del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Favero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/Nancy Plum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Gregory Del </a:t>
                      </a:r>
                      <a:r>
                        <a:rPr lang="en-US" sz="900" dirty="0" err="1"/>
                        <a:t>Favero</a:t>
                      </a:r>
                      <a:r>
                        <a:rPr lang="en-US" sz="900" dirty="0"/>
                        <a:t>/Nancy</a:t>
                      </a:r>
                      <a:r>
                        <a:rPr lang="en-US" sz="900" baseline="0" dirty="0"/>
                        <a:t> Plum</a:t>
                      </a:r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Justin Kidman/Robert Murillo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Justin Kidman/Robert Murillo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Gregory Del </a:t>
                      </a:r>
                      <a:r>
                        <a:rPr lang="en-US" sz="900" dirty="0" err="1">
                          <a:latin typeface="+mj-lt"/>
                        </a:rPr>
                        <a:t>Favero</a:t>
                      </a:r>
                      <a:r>
                        <a:rPr lang="en-US" sz="900" dirty="0">
                          <a:latin typeface="+mj-lt"/>
                        </a:rPr>
                        <a:t>/Nancy</a:t>
                      </a:r>
                      <a:r>
                        <a:rPr lang="en-US" sz="900" baseline="0" dirty="0">
                          <a:latin typeface="+mj-lt"/>
                        </a:rPr>
                        <a:t> Plum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38942" name="Picture 2" descr="C:\Users\jcaruso\AppData\Local\Microsoft\Windows\Temporary Internet Files\Content.IE5\WI1RZAX8\MP90017844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505200"/>
            <a:ext cx="44577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1011DE-BAD2-4068-B755-AB5160EFA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89903"/>
              </p:ext>
            </p:extLst>
          </p:nvPr>
        </p:nvGraphicFramePr>
        <p:xfrm>
          <a:off x="228600" y="3753176"/>
          <a:ext cx="4055110" cy="793416"/>
        </p:xfrm>
        <a:graphic>
          <a:graphicData uri="http://schemas.openxmlformats.org/drawingml/2006/table">
            <a:tbl>
              <a:tblPr/>
              <a:tblGrid>
                <a:gridCol w="391160">
                  <a:extLst>
                    <a:ext uri="{9D8B030D-6E8A-4147-A177-3AD203B41FA5}">
                      <a16:colId xmlns:a16="http://schemas.microsoft.com/office/drawing/2014/main" val="30584615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4221179586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4126203671"/>
                    </a:ext>
                  </a:extLst>
                </a:gridCol>
              </a:tblGrid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2020 </a:t>
                      </a:r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37909"/>
                  </a:ext>
                </a:extLst>
              </a:tr>
              <a:tr h="163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Justin Kidman/Robert Murillo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Eric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Goll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/David Nowak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011207"/>
                  </a:ext>
                </a:extLst>
              </a:tr>
              <a:tr h="163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+mj-lt"/>
                        </a:rPr>
                        <a:t>Kyle Zola/Akhilesh Kumar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+mj-lt"/>
                        </a:rPr>
                        <a:t>Justin Kidman/Robert Murillo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405880"/>
                  </a:ext>
                </a:extLst>
              </a:tr>
              <a:tr h="163504">
                <a:tc>
                  <a:txBody>
                    <a:bodyPr/>
                    <a:lstStyle/>
                    <a:p>
                      <a:pPr marL="147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in 2023</a:t>
                      </a:r>
                      <a:endParaRPr lang="en-US" sz="900" dirty="0"/>
                    </a:p>
                    <a:p>
                      <a:pPr algn="l"/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59967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71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678718"/>
              </p:ext>
            </p:extLst>
          </p:nvPr>
        </p:nvGraphicFramePr>
        <p:xfrm>
          <a:off x="228600" y="187952"/>
          <a:ext cx="4041775" cy="3241048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Century Doubles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Nils Knutson/Rick Stanton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Nils Knutson/Rick Stanton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Cremeans/Mike Klein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Raj Pillai/Jim Rasmussen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 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Cremeans/Bob Pugh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Nils Knutson/Rick Stanton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Cremeans/Bob Pugh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Cryan/Todd Weakley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Howard Choe/Chris Constantini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Carl Bielski/Mike Cremeans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Carl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Bielski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/Robert Vance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/Brian Peters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/Bill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Danser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CarlBielski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Johan Johnson/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Vivek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Sahota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 Sub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Prabhakaran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Mike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Cremeans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Vivek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Sahota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Cryan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/Mike Ehrenberg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F15FF9-12B7-4194-BF24-41E3BA31F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87943"/>
              </p:ext>
            </p:extLst>
          </p:nvPr>
        </p:nvGraphicFramePr>
        <p:xfrm>
          <a:off x="228599" y="3429000"/>
          <a:ext cx="4041775" cy="768352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662692835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1191212705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3346223228"/>
                    </a:ext>
                  </a:extLst>
                </a:gridCol>
              </a:tblGrid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2020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10683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Mike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Cremeans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Vivek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Sahota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Cryan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/Mike Ehrenberg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8179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Cremeans/Vivek Sahota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Jim Cryan/Mike Ehrenberg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271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Cremeans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/Vivek Sahota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/William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Danser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445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4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148111"/>
              </p:ext>
            </p:extLst>
          </p:nvPr>
        </p:nvGraphicFramePr>
        <p:xfrm>
          <a:off x="228600" y="152400"/>
          <a:ext cx="4041775" cy="3241048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Men’s “A” Shootout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Brian Peters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Humphrey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Moody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Vecchiolla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 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Daniel 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Madhav Ponamgi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Dolhon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Jolly Benitez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Jody DeMent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 Pinter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Jason Ciaccio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Tony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Dolhon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Michael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Shinder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Lance Brown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Jody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DeMent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Marc Vecchiolla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Bryce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Perritt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Ajay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Kaisth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Scott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Elsass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Charlie Rushing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Luis Gutierrez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Vivek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Sahota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Gabriel Russotto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Lance Brown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Tournament 2020-2023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882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01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20188"/>
              </p:ext>
            </p:extLst>
          </p:nvPr>
        </p:nvGraphicFramePr>
        <p:xfrm>
          <a:off x="228600" y="228600"/>
          <a:ext cx="4041775" cy="2856872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Men’s “B” Shootout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Dolhon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Ken Trock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Peter Ku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Benjamin Pinter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 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Benjamin Pinter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Geoge Treusch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Favero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Favero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 Schragger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Eduardo Lugo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Eric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Trast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2013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Sahil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 Kumar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Bryce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Perritt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Bryce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Perritt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Eduardo Lugo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Gregory Del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Favero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Will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Giesler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Patrick Blake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Kensuke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Suito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No Tournament from 2018-2023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4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66171"/>
              </p:ext>
            </p:extLst>
          </p:nvPr>
        </p:nvGraphicFramePr>
        <p:xfrm>
          <a:off x="228600" y="381000"/>
          <a:ext cx="4041776" cy="2664784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Women’s “A” Shootout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Peggy McDermott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Cindy Adams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Cheryl Beal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Christine Petruniak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Cheryl Beal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Victoria Baikova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Monica Nichols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Lauren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2010 to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Indah Budiman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Ruby Chen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Joyce Nagel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Shedline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Cimochowski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Shedline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Cimochowski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Joyce Nagel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No Tournament in 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err="1">
                          <a:latin typeface="+mj-lt"/>
                        </a:rPr>
                        <a:t>Avnika</a:t>
                      </a:r>
                      <a:r>
                        <a:rPr lang="en-US" sz="900" baseline="0" dirty="0">
                          <a:latin typeface="+mj-lt"/>
                        </a:rPr>
                        <a:t> </a:t>
                      </a:r>
                      <a:r>
                        <a:rPr lang="en-US" sz="900" baseline="0" dirty="0" err="1">
                          <a:latin typeface="+mj-lt"/>
                        </a:rPr>
                        <a:t>Naraparaju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Nancy Plum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No Tournament from 2018-2023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+mj-lt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305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08008"/>
              </p:ext>
            </p:extLst>
          </p:nvPr>
        </p:nvGraphicFramePr>
        <p:xfrm>
          <a:off x="4495800" y="381000"/>
          <a:ext cx="4041775" cy="743904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Women’s “B” Shootout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Suzanne Stout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Jean Dolan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from 2013 to 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63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805584"/>
              </p:ext>
            </p:extLst>
          </p:nvPr>
        </p:nvGraphicFramePr>
        <p:xfrm>
          <a:off x="228600" y="152400"/>
          <a:ext cx="4041775" cy="2664784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Junior Shootout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Clavijo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Matthew Beal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Matthew Beal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Rodrigo Trevino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 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Shorya Mantry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Adams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Ryan Ciaccio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Rohan Patlolla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Revanth Korrapolu	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Rithika Korrapolu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Abhishek Paramaraj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 Wong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Akul Telluri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Visal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Anandakumar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Ajay Gupta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Yash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Gupta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from 2015 to 2016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Noah Erdogan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Krishnan Ram 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Krishnan Ram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Sreya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Jonnalagadda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2019-2023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81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737633"/>
              </p:ext>
            </p:extLst>
          </p:nvPr>
        </p:nvGraphicFramePr>
        <p:xfrm>
          <a:off x="228600" y="152400"/>
          <a:ext cx="4251325" cy="5581668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Men’s “B” Singles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Rothbard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Johann Limm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Yell Newhall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Ray Olschewski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Barry Frost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Robin Wardell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David Natelson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Marchand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Richard Morgan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Brennan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Ricci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Weissman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Campbell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Dolhon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Howard Choe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Esteban Troyanovich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Nick Elzy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Prow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Prime Molina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Stan Dlugosz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Quinlan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Lewis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Phil Coyne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Gregory Del Favero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Ira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Kahner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Jason Zoladz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Zion Chen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Warner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Colby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Kopec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Jerzy Slabinski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Brennan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Ackerman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Alvin Ling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Kyle Zola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Andrew Tervooren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Ron Noll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Brett Iwicki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Faulhaber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Brennan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Keith Tuccillo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Jolly Benitez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Cole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Demetri Vrahnos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Schwartz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Bjoern Heck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 Knaster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Jason Wertz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Lance Brown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Dolhon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Charlie Rushing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Imran Qayyum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Imran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Qayyum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Sahaj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Kohli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Wu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Mark Kremer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Jordan Stoner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Alan Krueger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David Shapiro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Pavlo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Kudelya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Gaurav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Handa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Erich Schmidt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Froilan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Sunga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Liam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Raftery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Liam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Raftery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Jerzy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Slabinkski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Jorge Rivera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Gian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Quispe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B742186-D658-4BD9-AAE2-8D3F3F74F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912150"/>
              </p:ext>
            </p:extLst>
          </p:nvPr>
        </p:nvGraphicFramePr>
        <p:xfrm>
          <a:off x="228599" y="5734068"/>
          <a:ext cx="4212120" cy="555943"/>
        </p:xfrm>
        <a:graphic>
          <a:graphicData uri="http://schemas.openxmlformats.org/drawingml/2006/table">
            <a:tbl>
              <a:tblPr/>
              <a:tblGrid>
                <a:gridCol w="357670">
                  <a:extLst>
                    <a:ext uri="{9D8B030D-6E8A-4147-A177-3AD203B41FA5}">
                      <a16:colId xmlns:a16="http://schemas.microsoft.com/office/drawing/2014/main" val="4092107920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743684697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4055989624"/>
                    </a:ext>
                  </a:extLst>
                </a:gridCol>
              </a:tblGrid>
              <a:tr h="1444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No Tournament in 2020 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881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Eric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Levitch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Shreyas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Pani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185006"/>
                  </a:ext>
                </a:extLst>
              </a:tr>
              <a:tr h="95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Drew Patel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Eric Levitch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3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Eric Levitch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Rajat Kapoor</a:t>
                      </a:r>
                    </a:p>
                  </a:txBody>
                  <a:tcPr marL="51835" marR="5183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0385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18000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40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444115"/>
              </p:ext>
            </p:extLst>
          </p:nvPr>
        </p:nvGraphicFramePr>
        <p:xfrm>
          <a:off x="228600" y="76200"/>
          <a:ext cx="4038600" cy="6711018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0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Men’s “A” Doubles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Doug Potkay/Rick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Devlin/Ken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1974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Jay Lapidus/Scott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Devlin/Ken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Devlin/Ken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 Hollander/Scott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Dutch/Jeff Kerr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Bryce Thompson/Roger Young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Devlin/Ken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Flip Rubin/Scott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Devlin/Ken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Applestein/Scott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Kerr/Bill Kurtain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Devlin/Ken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Kurtain/Bates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Moe Keating/Scott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Marty Devlin/Ken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Lew Brewer/Scott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Applestein/Jeff Kerr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 Aronovic/Scott Stoner      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Blake/Rod Badakhsh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 Aronovic/Scott Stoner      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Bartos/Nick Donath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Scott Stoner/Rick Strandskov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Harry Bromer/Bob Chianese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 Aronovic/Scott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Dan Aronovic/Jivan Datta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Conlon/Jeff Wojnar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Jivan Datta/Rob Hill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Shawn Conlon/Jeff Wojnar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Jivan Datta/Rob Wirstrom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Birnie/Mike Kliebahn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Chianese/Bill Danser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Dorsch/John Wysocki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Chianese/Bill Danser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Karl Narsi/Karl Starks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Chianese/Bill Danser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Dorsch/John Wysocki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Cremeans/Bill Mountford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Birnie/Mike Kliebahn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Cremeans/Bill Mountford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Steve Frandsen/Sean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MikeCremeans/Sean Tavel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Kamara/Alan Staple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Ryan Cann/ChrisTyler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Sean Tavel/Brad Werner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Blake/Jim Cryan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Cremeans/Al Hernandez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Bill Danser/Eric Noll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Cryan/Todd Weakley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Martin Kamara/Shawn McGee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Cryan/Brad Werner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Mike Cremeans/Chris Rossi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Nichols/Jeremy Schmitter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Nichols/Jeremy Schmitter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Clayton/Sean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Cryan/James Vance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Nichols/Jeremy Eckardt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Marc Nichols/Jeremy Schmitter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Clayton/Sean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Steven Fernandez/Marc Nichols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Clayton/Sean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Carl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Bielski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/Erik Jan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Walson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936931"/>
              </p:ext>
            </p:extLst>
          </p:nvPr>
        </p:nvGraphicFramePr>
        <p:xfrm>
          <a:off x="4495800" y="397827"/>
          <a:ext cx="4038600" cy="891225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Carl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Jedlindki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/Sean </a:t>
                      </a:r>
                      <a:r>
                        <a:rPr kumimoji="0" 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Tavel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/Robert Vance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Chang/Timothy Chang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/Robert Vance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Cremeans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/Michael Stanley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Chang/Michael Lee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Mike Cremeans/Charlie Rushing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/Mike Ehrenberg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Daniel Chang/ Matt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Araneta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Jim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/Mike Ehrenberg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Mike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Cremeans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Vivek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Sahota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Cryan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/Rob Vance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E99AA1-31C2-49A5-A0DD-96B51941F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13371"/>
              </p:ext>
            </p:extLst>
          </p:nvPr>
        </p:nvGraphicFramePr>
        <p:xfrm>
          <a:off x="4499344" y="1289052"/>
          <a:ext cx="4038600" cy="603252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1123618694"/>
                    </a:ext>
                  </a:extLst>
                </a:gridCol>
                <a:gridCol w="1846263">
                  <a:extLst>
                    <a:ext uri="{9D8B030D-6E8A-4147-A177-3AD203B41FA5}">
                      <a16:colId xmlns:a16="http://schemas.microsoft.com/office/drawing/2014/main" val="3633276238"/>
                    </a:ext>
                  </a:extLst>
                </a:gridCol>
                <a:gridCol w="1814512">
                  <a:extLst>
                    <a:ext uri="{9D8B030D-6E8A-4147-A177-3AD203B41FA5}">
                      <a16:colId xmlns:a16="http://schemas.microsoft.com/office/drawing/2014/main" val="3086775877"/>
                    </a:ext>
                  </a:extLst>
                </a:gridCol>
              </a:tblGrid>
              <a:tr h="1508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in 2020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850812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Daniel Chang/Matt Araneta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Mike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Cremeans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/Vivek Sahota 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961638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Cremeans/Charles Rushing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Qasim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Khan/Ko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Kiuchi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60909"/>
                  </a:ext>
                </a:extLst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Michael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Cremeans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/Charles Rushing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Jonathan Yu/Oliver Li</a:t>
                      </a:r>
                    </a:p>
                  </a:txBody>
                  <a:tcPr marL="37445" marR="3744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76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28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161031"/>
              </p:ext>
            </p:extLst>
          </p:nvPr>
        </p:nvGraphicFramePr>
        <p:xfrm>
          <a:off x="304800" y="152400"/>
          <a:ext cx="4226715" cy="5930900"/>
        </p:xfrm>
        <a:graphic>
          <a:graphicData uri="http://schemas.openxmlformats.org/drawingml/2006/table">
            <a:tbl>
              <a:tblPr/>
              <a:tblGrid>
                <a:gridCol w="361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6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Men’s “B” Doubles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Conti/Bryan Conti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Richard Carl/James Smith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Dennis Slack/George Snyder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Richard Carl/James Smith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Kelley/Jerry Kelley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Bob Rushefsky/Sean Tavel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Ray &amp; Stan Olschewski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Jeff Guelcher/Wes Orzel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Dave Palmer/Dale Patterson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George Claffey/Dave Colville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1989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Peder Falch/Neil Wesley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Craig Frame/John Perillo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Rich DiMaggio/Ken Klek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Joe Kowalski/Leo Laaksonen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Barczyk/Ed Kozarski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Thomas Ford/Tim Schaefer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Steven Gore/Alden Thorndike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Frank Migliori/David Rubaltelli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Todd Dlugosz/Chris Simmons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Kurt Birkenhagen/Elliott Brentori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Zion Chen/Alfred Wang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Steve Trotanovich/Stan Zacharoe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Gerhardt/Mike Quinlan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Tim Feehan/Robert Ku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Damian Hirsz/Patryk Hirsz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Ed Austin/Carney Bragg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Ed Burns/Steve Valli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James Yu/T.T. Wang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Altobelli/Gary Bennett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Frank Bennett/Greg Del Favero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60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Ram Kapil/Jerzy Slabinski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Craig Frame/John Perillo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Jim Brennan/Brian Braun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Ed Burns/Tom Wilson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John Ackerman/Frank Bennett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Favero/Norman Wells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60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2003 to 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Jolly Benitez/Bill Muller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Dolhon/Norman Wells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Dolhon/Norman Wells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Favero/Keith Tuccillo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Greg Del FaFero/Keith Tuccillo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Derek Cao/John Lin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Ryan Hamil/Rob Knaster     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Ralph Bencivengo/David Wilkes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60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Michael Dombrowiecki/Douglas Dombrowiecki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Steve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Valli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/Timothy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Grosso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Alex Ochalski/David Shapiro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Tony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Dolhon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/Norman Wells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Dan Khoo/Daisuke Suzuki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Steve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Pellerin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/Richard Smith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Greg Del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Favero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/Rush Russell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Stefan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Neagu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Tyle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Sincoskie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Eric Harris/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Pavlo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Kudelya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Peter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Wepplo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/David Wilson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Michael Parker/Kenneth Leon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Gerhard Franz/Eduardo Lugo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Ethan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Hauben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/Patrick Walsh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David Shapiro/Mark Suggs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Mohammed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Moamen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/Michael Parker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David Shapiro/Mark Suggs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06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Eric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Goll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/Jim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Ruppert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strike="noStrike" dirty="0">
                          <a:effectLst/>
                          <a:latin typeface="+mj-lt"/>
                          <a:ea typeface="Times New Roman"/>
                        </a:rPr>
                        <a:t>David Shapiro/Mark Suggs</a:t>
                      </a: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6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Tournament 2020-2022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180751"/>
                  </a:ext>
                </a:extLst>
              </a:tr>
              <a:tr h="146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Srinivas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Mandayam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/Romit Lalla</a:t>
                      </a:r>
                    </a:p>
                  </a:txBody>
                  <a:tcPr marL="51989" marR="5198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sng" dirty="0">
                          <a:effectLst/>
                          <a:latin typeface="+mj-lt"/>
                          <a:ea typeface="Times New Roman"/>
                        </a:rPr>
                        <a:t>Eric </a:t>
                      </a:r>
                      <a:r>
                        <a:rPr lang="en-US" sz="900" b="0" u="sng" dirty="0" err="1">
                          <a:effectLst/>
                          <a:latin typeface="+mj-lt"/>
                          <a:ea typeface="Times New Roman"/>
                        </a:rPr>
                        <a:t>Goll</a:t>
                      </a:r>
                      <a:r>
                        <a:rPr lang="en-US" sz="900" b="0" u="sng" dirty="0">
                          <a:effectLst/>
                          <a:latin typeface="+mj-lt"/>
                          <a:ea typeface="Times New Roman"/>
                        </a:rPr>
                        <a:t>/David Nowak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631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35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98040"/>
              </p:ext>
            </p:extLst>
          </p:nvPr>
        </p:nvGraphicFramePr>
        <p:xfrm>
          <a:off x="304800" y="76200"/>
          <a:ext cx="3932864" cy="6240780"/>
        </p:xfrm>
        <a:graphic>
          <a:graphicData uri="http://schemas.openxmlformats.org/drawingml/2006/table">
            <a:tbl>
              <a:tblPr/>
              <a:tblGrid>
                <a:gridCol w="41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3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Women’s “A” Singles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5401" marR="65401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Eberwein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Ellen Mandinach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Ellen Mandinach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Dianne Black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Mary Pucciarelli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Wendy Kraut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Ellen Mandinach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Wendy Kraut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Sarah Barnes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Sandra Eberwein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Mary Neville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1999 to 2000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Amy Rizzitello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Meg Palladino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Stephanie Hall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Carol Monteverde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Kristen Klepacki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Jackie Gavornik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Kristen Turturiello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Yvette Wagensommer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Christina Contrafatto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Haley Kuttner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Yvette Wagensommer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Yvette Wagensommer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Yvette Wagensommer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Jennifer Wang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Cheryl Beal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Rachel Hendrickson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Lucy Dipastina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Indah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Budiman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2013 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Sarah Huah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Rachel Hendrickson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Madelynn Stoner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Nancy Plum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Madelynn Stoner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Alanna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Denauski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No Tournament 2016-2018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Stacey Frank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strike="noStrike" dirty="0">
                          <a:effectLst/>
                          <a:latin typeface="+mj-lt"/>
                          <a:ea typeface="Times New Roman"/>
                        </a:rPr>
                        <a:t>Megan </a:t>
                      </a:r>
                      <a:r>
                        <a:rPr lang="en-US" sz="900" b="0" u="none" strike="noStrike" dirty="0" err="1">
                          <a:effectLst/>
                          <a:latin typeface="+mj-lt"/>
                          <a:ea typeface="Times New Roman"/>
                        </a:rPr>
                        <a:t>DeGraff-McMenamy</a:t>
                      </a: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Tournament 2020-2021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u="sng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8559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Cassidy Landau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59861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dirty="0">
                          <a:effectLst/>
                          <a:latin typeface="+mj-lt"/>
                          <a:ea typeface="Times New Roman"/>
                        </a:rPr>
                        <a:t>Alessandra </a:t>
                      </a:r>
                      <a:r>
                        <a:rPr lang="en-US" sz="900" b="0" u="none" dirty="0" err="1">
                          <a:effectLst/>
                          <a:latin typeface="+mj-lt"/>
                          <a:ea typeface="Times New Roman"/>
                        </a:rPr>
                        <a:t>Armour</a:t>
                      </a:r>
                      <a:endParaRPr lang="en-US" sz="900" b="0" u="non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5773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1963" algn="l"/>
                          <a:tab pos="1655763" algn="l"/>
                        </a:tabLst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Tournament</a:t>
                      </a:r>
                    </a:p>
                  </a:txBody>
                  <a:tcPr marL="65401" marR="65401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u="none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9214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81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53318"/>
              </p:ext>
            </p:extLst>
          </p:nvPr>
        </p:nvGraphicFramePr>
        <p:xfrm>
          <a:off x="304800" y="152400"/>
          <a:ext cx="4133850" cy="6627813"/>
        </p:xfrm>
        <a:graphic>
          <a:graphicData uri="http://schemas.openxmlformats.org/drawingml/2006/table">
            <a:tbl>
              <a:tblPr/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3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Women’s “B” Singles 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Margie Miller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Patti Aspromonti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Kerry Black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Beth Georges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Megan Albano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Melissa Anderson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Elizabeth Fuccello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Suzanne Hanuschik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Cathy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Dorothea Cook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Patricia Kinghorn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Andrea Franz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Nacera Saadoui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Nancy Stoner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Elizabeth Hamrick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Christine Petruniak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Amy Yang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Monica Cruse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Wendy Whitbeck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Jean Naylor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Jessica Perry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Robin Wertz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Suzanne Hanuschik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Susan Glass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Kelly Emery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Jackie Gavornick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Christine Shungu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Judy Singleton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Michele Kiszely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Liz Zuckerman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Emily Petersack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Siobhan Cahill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in 2006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Rachel Hendrickson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Christine Shungu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Cheryl Beal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Siobhan Cahill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2009 to 2010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Rachael Peters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Kristen Malpas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Shedline Erneste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Jane Itterly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Joyce Nagel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Suzanne Stout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Shedline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Cimochowski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Joyce Nagel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Nancy Plum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Joyce Nagel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Marcie Lynch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Nancy Plum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Tournament in 2017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Nancy Plum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Amrit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Sahota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Hilary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Noden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Nancy Plum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Tournament 2020-2021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+mj-lt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809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Karin Borchert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Carol Monteverde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0842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2023 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+mj-lt"/>
                        </a:rPr>
                        <a:t>Meredith Sherman</a:t>
                      </a: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Albina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Zhumagazina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4164" marR="6416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3742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76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5576"/>
              </p:ext>
            </p:extLst>
          </p:nvPr>
        </p:nvGraphicFramePr>
        <p:xfrm>
          <a:off x="228600" y="15869"/>
          <a:ext cx="4260850" cy="3490588"/>
        </p:xfrm>
        <a:graphic>
          <a:graphicData uri="http://schemas.openxmlformats.org/drawingml/2006/table">
            <a:tbl>
              <a:tblPr/>
              <a:tblGrid>
                <a:gridCol w="39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Women’s “A” Doubles</a:t>
                      </a:r>
                      <a:b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Julie LoPrinzi/Karen Miller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Libby Chapman/Chris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Libby Chapman/Chris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Ann Loprinzi/Julie LoPrinzi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Buchner/Tana Korngut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Libby Chapman/Chris Stephan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Buchner/Tana Korngut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Julie Greenberg/Tara Stukenberg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Buchner/Tana Korngut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Julie Greenberg/Tara Stukenberg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Wendy Kraut/Tara Stukenberg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 Buchner/Tana Korngut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Sandy Eberwein/Mary Pucciarelli  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Sarah Barnes/Joyce Steffen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1997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Sarah Barnes/Doranne Bigelow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Julie Greenberg/Tara Stukenberg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Dianne Black/Barb Piperata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Sharon Jezik/MaryPieretti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1999 to 2001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Karla Azura/Martha Montano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Angelique du Plessis/Diana Olave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2003 to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Indah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Budiman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/Akiko Takahashi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Cheryl Beal/Nancy Plum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from 2013 to 2016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Indah </a:t>
                      </a:r>
                      <a:r>
                        <a:rPr lang="en-US" sz="900" dirty="0" err="1"/>
                        <a:t>Budiman</a:t>
                      </a:r>
                      <a:r>
                        <a:rPr lang="en-US" sz="900" dirty="0"/>
                        <a:t>/Gwen</a:t>
                      </a:r>
                      <a:r>
                        <a:rPr lang="en-US" sz="900" baseline="0" dirty="0"/>
                        <a:t> </a:t>
                      </a:r>
                      <a:r>
                        <a:rPr lang="en-US" sz="900" baseline="0" dirty="0" err="1"/>
                        <a:t>Guidice</a:t>
                      </a:r>
                      <a:endParaRPr lang="en-US" sz="900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Marcie</a:t>
                      </a:r>
                      <a:r>
                        <a:rPr lang="en-US" sz="900" baseline="0" dirty="0"/>
                        <a:t> Lynch/Julie Monahan</a:t>
                      </a:r>
                      <a:endParaRPr lang="en-US" sz="900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7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from 2018-2020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79AE88-6C17-4BD3-81AE-AE5FFF097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90706"/>
              </p:ext>
            </p:extLst>
          </p:nvPr>
        </p:nvGraphicFramePr>
        <p:xfrm>
          <a:off x="228600" y="3506457"/>
          <a:ext cx="4253547" cy="413364"/>
        </p:xfrm>
        <a:graphic>
          <a:graphicData uri="http://schemas.openxmlformats.org/drawingml/2006/table">
            <a:tbl>
              <a:tblPr/>
              <a:tblGrid>
                <a:gridCol w="391160">
                  <a:extLst>
                    <a:ext uri="{9D8B030D-6E8A-4147-A177-3AD203B41FA5}">
                      <a16:colId xmlns:a16="http://schemas.microsoft.com/office/drawing/2014/main" val="4107011421"/>
                    </a:ext>
                  </a:extLst>
                </a:gridCol>
                <a:gridCol w="1947862">
                  <a:extLst>
                    <a:ext uri="{9D8B030D-6E8A-4147-A177-3AD203B41FA5}">
                      <a16:colId xmlns:a16="http://schemas.microsoft.com/office/drawing/2014/main" val="2039379071"/>
                    </a:ext>
                  </a:extLst>
                </a:gridCol>
                <a:gridCol w="1914525">
                  <a:extLst>
                    <a:ext uri="{9D8B030D-6E8A-4147-A177-3AD203B41FA5}">
                      <a16:colId xmlns:a16="http://schemas.microsoft.com/office/drawing/2014/main" val="1122648506"/>
                    </a:ext>
                  </a:extLst>
                </a:gridCol>
              </a:tblGrid>
              <a:tr h="13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Genevieve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Wurtz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/Mary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Wurtz</a:t>
                      </a:r>
                      <a:endParaRPr lang="en-US" sz="900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Gwen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Guidice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/Lucy Ann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Taffner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833786"/>
                  </a:ext>
                </a:extLst>
              </a:tr>
              <a:tr h="137788">
                <a:tc gridSpan="2">
                  <a:txBody>
                    <a:bodyPr/>
                    <a:lstStyle/>
                    <a:p>
                      <a:r>
                        <a:rPr lang="en-US" sz="900" b="1" dirty="0"/>
                        <a:t>No Tournament 2022-2023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554321"/>
                  </a:ext>
                </a:extLst>
              </a:tr>
              <a:tr h="137788">
                <a:tc gridSpan="2">
                  <a:txBody>
                    <a:bodyPr/>
                    <a:lstStyle/>
                    <a:p>
                      <a:endParaRPr lang="en-US" sz="900" b="1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6525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91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02490"/>
              </p:ext>
            </p:extLst>
          </p:nvPr>
        </p:nvGraphicFramePr>
        <p:xfrm>
          <a:off x="304800" y="152400"/>
          <a:ext cx="4260850" cy="2254572"/>
        </p:xfrm>
        <a:graphic>
          <a:graphicData uri="http://schemas.openxmlformats.org/drawingml/2006/table">
            <a:tbl>
              <a:tblPr/>
              <a:tblGrid>
                <a:gridCol w="39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Mercer County Women’s “B” Doubles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Championship History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Year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Champions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Finalists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1990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Keyo Ross/Debbie Walter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Patti Aspromonti/Sue Fruscione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Akemi Kiuchi/Iyoko Yamaguchi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Sue Keesey/Sandy Otis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1992 to 1993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1994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Sara Bernotas/Silvina Orosco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Monica Cruse/Elizabeth Hamrick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1995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Monica Cruse/Elizabeth Hamrick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Andrea Franz/CindyStahl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1996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Suzanne Hauschik/Lynne Rockwell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Marin Boney/Cheryl Zigrand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Tournament from 1997 to 2011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</a:t>
                      </a:r>
                      <a:endParaRPr kumimoji="0" 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Christine O’Shaughnessy/Audra Tursa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Gail Carter/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Sheldine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Erneste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Tournament from 2013 to 2023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7e6018e-5ddd-4e40-90c7-512e8c9e1ae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586104C97894D843B415E16E9C97C" ma:contentTypeVersion="12" ma:contentTypeDescription="Create a new document." ma:contentTypeScope="" ma:versionID="b9ade93e15d2790acdec2d2861e9e7d1">
  <xsd:schema xmlns:xsd="http://www.w3.org/2001/XMLSchema" xmlns:xs="http://www.w3.org/2001/XMLSchema" xmlns:p="http://schemas.microsoft.com/office/2006/metadata/properties" xmlns:ns3="87e6018e-5ddd-4e40-90c7-512e8c9e1aed" xmlns:ns4="8e5e929e-268c-49c8-83ad-8554eb6c2576" targetNamespace="http://schemas.microsoft.com/office/2006/metadata/properties" ma:root="true" ma:fieldsID="b672c313cd5eb99c8e2579a5a058f125" ns3:_="" ns4:_="">
    <xsd:import namespace="87e6018e-5ddd-4e40-90c7-512e8c9e1aed"/>
    <xsd:import namespace="8e5e929e-268c-49c8-83ad-8554eb6c25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6018e-5ddd-4e40-90c7-512e8c9e1a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e929e-268c-49c8-83ad-8554eb6c25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406627-8777-4A4A-A210-B16D50098C2C}">
  <ds:schemaRefs>
    <ds:schemaRef ds:uri="http://schemas.microsoft.com/office/2006/metadata/properties"/>
    <ds:schemaRef ds:uri="8e5e929e-268c-49c8-83ad-8554eb6c2576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87e6018e-5ddd-4e40-90c7-512e8c9e1aed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BBCEE8F-D175-49D9-8D1A-5A69B13EE2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369198-D2B4-4E63-B8C1-914226588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6018e-5ddd-4e40-90c7-512e8c9e1aed"/>
    <ds:schemaRef ds:uri="8e5e929e-268c-49c8-83ad-8554eb6c25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1244</TotalTime>
  <Words>5340</Words>
  <Application>Microsoft Office PowerPoint</Application>
  <PresentationFormat>On-screen Show (4:3)</PresentationFormat>
  <Paragraphs>2130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Aktiv Grotesk Cd Black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Caruso, Jeanette</dc:creator>
  <cp:lastModifiedBy>Vecchiolla, Marc</cp:lastModifiedBy>
  <cp:revision>171</cp:revision>
  <cp:lastPrinted>2016-09-28T17:27:23Z</cp:lastPrinted>
  <dcterms:created xsi:type="dcterms:W3CDTF">2012-09-25T19:39:47Z</dcterms:created>
  <dcterms:modified xsi:type="dcterms:W3CDTF">2024-01-16T19:36:49Z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0x010100516586104C97894D843B415E16E9C97C</vt:lpwstr>
  </property>
</Properties>
</file>